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4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4" r:id="rId1"/>
  </p:sldMasterIdLst>
  <p:notesMasterIdLst>
    <p:notesMasterId r:id="rId23"/>
  </p:notesMasterIdLst>
  <p:sldIdLst>
    <p:sldId id="256" r:id="rId2"/>
    <p:sldId id="257" r:id="rId3"/>
    <p:sldId id="258" r:id="rId4"/>
    <p:sldId id="259" r:id="rId5"/>
    <p:sldId id="260" r:id="rId6"/>
    <p:sldId id="278" r:id="rId7"/>
    <p:sldId id="261" r:id="rId8"/>
    <p:sldId id="267" r:id="rId9"/>
    <p:sldId id="264" r:id="rId10"/>
    <p:sldId id="268" r:id="rId11"/>
    <p:sldId id="269" r:id="rId12"/>
    <p:sldId id="262" r:id="rId13"/>
    <p:sldId id="270" r:id="rId14"/>
    <p:sldId id="277" r:id="rId15"/>
    <p:sldId id="266" r:id="rId16"/>
    <p:sldId id="263" r:id="rId17"/>
    <p:sldId id="274" r:id="rId18"/>
    <p:sldId id="265" r:id="rId19"/>
    <p:sldId id="275" r:id="rId20"/>
    <p:sldId id="272" r:id="rId21"/>
    <p:sldId id="276" r:id="rId22"/>
  </p:sldIdLst>
  <p:sldSz cx="9144000" cy="5143500" type="screen16x9"/>
  <p:notesSz cx="6858000" cy="9144000"/>
  <p:embeddedFontLst>
    <p:embeddedFont>
      <p:font typeface="Avenir Next LT Pro" panose="020B050402020202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13"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94D295-833D-43E7-A14A-1E45C249810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0946909-C38C-4B8F-A98A-77B5BF701849}">
      <dgm:prSet/>
      <dgm:spPr/>
      <dgm:t>
        <a:bodyPr/>
        <a:lstStyle/>
        <a:p>
          <a:pPr>
            <a:lnSpc>
              <a:spcPct val="100000"/>
            </a:lnSpc>
          </a:pPr>
          <a:r>
            <a:rPr lang="en-US" dirty="0"/>
            <a:t>The project gives insights on how British Airways customers perceive their service thus its perception to passengers. This data is vital for:</a:t>
          </a:r>
        </a:p>
      </dgm:t>
    </dgm:pt>
    <dgm:pt modelId="{3D78EC89-812C-4E26-BC89-6646D37BD21B}" type="parTrans" cxnId="{9A42E535-93C8-4603-B2EB-516FE2A5DE1E}">
      <dgm:prSet/>
      <dgm:spPr/>
      <dgm:t>
        <a:bodyPr/>
        <a:lstStyle/>
        <a:p>
          <a:endParaRPr lang="en-US"/>
        </a:p>
      </dgm:t>
    </dgm:pt>
    <dgm:pt modelId="{5A3D0385-36A3-485E-AB09-D0B1CB826093}" type="sibTrans" cxnId="{9A42E535-93C8-4603-B2EB-516FE2A5DE1E}">
      <dgm:prSet/>
      <dgm:spPr/>
      <dgm:t>
        <a:bodyPr/>
        <a:lstStyle/>
        <a:p>
          <a:pPr>
            <a:lnSpc>
              <a:spcPct val="100000"/>
            </a:lnSpc>
          </a:pPr>
          <a:endParaRPr lang="en-US"/>
        </a:p>
      </dgm:t>
    </dgm:pt>
    <dgm:pt modelId="{0F3250B1-6E24-4FDA-952B-35EE18996304}">
      <dgm:prSet/>
      <dgm:spPr/>
      <dgm:t>
        <a:bodyPr/>
        <a:lstStyle/>
        <a:p>
          <a:pPr>
            <a:lnSpc>
              <a:spcPct val="100000"/>
            </a:lnSpc>
          </a:pPr>
          <a:r>
            <a:rPr lang="en-US"/>
            <a:t>1. </a:t>
          </a:r>
          <a:r>
            <a:rPr lang="en-US" b="1"/>
            <a:t>Identifying Trends:</a:t>
          </a:r>
          <a:r>
            <a:rPr lang="en-US"/>
            <a:t> Observing the changes in ratings with time will enable us to know whether customer response to any changes in the service or operations is positive or negative.</a:t>
          </a:r>
        </a:p>
      </dgm:t>
    </dgm:pt>
    <dgm:pt modelId="{78870A29-5588-41BE-AD8E-8BC3EC0EB1C3}" type="parTrans" cxnId="{DB12F66C-85BD-4799-AED0-CFFDF8F62373}">
      <dgm:prSet/>
      <dgm:spPr/>
      <dgm:t>
        <a:bodyPr/>
        <a:lstStyle/>
        <a:p>
          <a:endParaRPr lang="en-US"/>
        </a:p>
      </dgm:t>
    </dgm:pt>
    <dgm:pt modelId="{25E25FB6-D258-4BF0-96E9-D812B1EB675E}" type="sibTrans" cxnId="{DB12F66C-85BD-4799-AED0-CFFDF8F62373}">
      <dgm:prSet/>
      <dgm:spPr/>
      <dgm:t>
        <a:bodyPr/>
        <a:lstStyle/>
        <a:p>
          <a:pPr>
            <a:lnSpc>
              <a:spcPct val="100000"/>
            </a:lnSpc>
          </a:pPr>
          <a:endParaRPr lang="en-US"/>
        </a:p>
      </dgm:t>
    </dgm:pt>
    <dgm:pt modelId="{BA73E379-A926-4E15-8F75-814D6413829D}">
      <dgm:prSet/>
      <dgm:spPr/>
      <dgm:t>
        <a:bodyPr/>
        <a:lstStyle/>
        <a:p>
          <a:pPr>
            <a:lnSpc>
              <a:spcPct val="100000"/>
            </a:lnSpc>
          </a:pPr>
          <a:r>
            <a:rPr lang="en-US" dirty="0"/>
            <a:t>2. </a:t>
          </a:r>
          <a:r>
            <a:rPr lang="en-US" b="1" dirty="0"/>
            <a:t>Customizing Service:</a:t>
          </a:r>
          <a:r>
            <a:rPr lang="en-US" dirty="0"/>
            <a:t> Services can be provided that are closer to expectations by understanding preferences on different routes, in different classes, or by different types of travelers.</a:t>
          </a:r>
        </a:p>
        <a:p>
          <a:pPr>
            <a:lnSpc>
              <a:spcPct val="100000"/>
            </a:lnSpc>
          </a:pPr>
          <a:endParaRPr lang="en-US" dirty="0"/>
        </a:p>
      </dgm:t>
    </dgm:pt>
    <dgm:pt modelId="{3CFC22AC-DE36-46D1-8AB9-807DE2D6DD14}" type="parTrans" cxnId="{786852B5-CBE7-4DB4-B57B-CFA3DCE26F6F}">
      <dgm:prSet/>
      <dgm:spPr/>
      <dgm:t>
        <a:bodyPr/>
        <a:lstStyle/>
        <a:p>
          <a:endParaRPr lang="en-US"/>
        </a:p>
      </dgm:t>
    </dgm:pt>
    <dgm:pt modelId="{76951A19-017C-4CC5-8448-16C07CB18983}" type="sibTrans" cxnId="{786852B5-CBE7-4DB4-B57B-CFA3DCE26F6F}">
      <dgm:prSet/>
      <dgm:spPr/>
      <dgm:t>
        <a:bodyPr/>
        <a:lstStyle/>
        <a:p>
          <a:pPr>
            <a:lnSpc>
              <a:spcPct val="100000"/>
            </a:lnSpc>
          </a:pPr>
          <a:endParaRPr lang="en-US"/>
        </a:p>
      </dgm:t>
    </dgm:pt>
    <dgm:pt modelId="{9410A457-AC73-4890-886C-7C46BEBCB85A}">
      <dgm:prSet/>
      <dgm:spPr/>
      <dgm:t>
        <a:bodyPr/>
        <a:lstStyle/>
        <a:p>
          <a:pPr>
            <a:lnSpc>
              <a:spcPct val="100000"/>
            </a:lnSpc>
          </a:pPr>
          <a:r>
            <a:rPr lang="en-US"/>
            <a:t>3. </a:t>
          </a:r>
          <a:r>
            <a:rPr lang="en-US" b="1"/>
            <a:t>Operational Focus:</a:t>
          </a:r>
          <a:r>
            <a:rPr lang="en-US"/>
            <a:t> Resources can be directed towards areas where lower ratings are given (e.g., entertainment, seat comfort) to facilitate improvements.</a:t>
          </a:r>
        </a:p>
      </dgm:t>
    </dgm:pt>
    <dgm:pt modelId="{77959DF8-8713-48F2-B5A4-134F384575E3}" type="parTrans" cxnId="{2631C2F6-48C6-4AB1-B801-0BBCEB01C909}">
      <dgm:prSet/>
      <dgm:spPr/>
      <dgm:t>
        <a:bodyPr/>
        <a:lstStyle/>
        <a:p>
          <a:endParaRPr lang="en-US"/>
        </a:p>
      </dgm:t>
    </dgm:pt>
    <dgm:pt modelId="{5EB54DBD-5FA4-40ED-8395-480F1BF80546}" type="sibTrans" cxnId="{2631C2F6-48C6-4AB1-B801-0BBCEB01C909}">
      <dgm:prSet/>
      <dgm:spPr/>
      <dgm:t>
        <a:bodyPr/>
        <a:lstStyle/>
        <a:p>
          <a:pPr>
            <a:lnSpc>
              <a:spcPct val="100000"/>
            </a:lnSpc>
          </a:pPr>
          <a:endParaRPr lang="en-US"/>
        </a:p>
      </dgm:t>
    </dgm:pt>
    <dgm:pt modelId="{82700C37-D260-46FE-8CA5-10140FD37C5D}">
      <dgm:prSet/>
      <dgm:spPr/>
      <dgm:t>
        <a:bodyPr/>
        <a:lstStyle/>
        <a:p>
          <a:pPr>
            <a:lnSpc>
              <a:spcPct val="100000"/>
            </a:lnSpc>
          </a:pPr>
          <a:r>
            <a:rPr lang="en-US" dirty="0"/>
            <a:t>4. </a:t>
          </a:r>
          <a:r>
            <a:rPr lang="en-US" b="1" dirty="0"/>
            <a:t>Strategic Planning:</a:t>
          </a:r>
          <a:r>
            <a:rPr lang="en-US" dirty="0"/>
            <a:t>  </a:t>
          </a:r>
        </a:p>
        <a:p>
          <a:pPr>
            <a:lnSpc>
              <a:spcPct val="100000"/>
            </a:lnSpc>
          </a:pPr>
          <a:r>
            <a:rPr lang="en-US" dirty="0"/>
            <a:t>Long-term strategies can be developed based on which aspects of the service consistently receive higher or lower ratings</a:t>
          </a:r>
        </a:p>
      </dgm:t>
    </dgm:pt>
    <dgm:pt modelId="{93F4FA02-4CE2-4F55-A20D-CF700C075031}" type="parTrans" cxnId="{17173337-40EA-49D6-82F0-DFD31D720BB1}">
      <dgm:prSet/>
      <dgm:spPr/>
      <dgm:t>
        <a:bodyPr/>
        <a:lstStyle/>
        <a:p>
          <a:endParaRPr lang="en-US"/>
        </a:p>
      </dgm:t>
    </dgm:pt>
    <dgm:pt modelId="{F52EE674-339F-4DE2-8299-7BC362035117}" type="sibTrans" cxnId="{17173337-40EA-49D6-82F0-DFD31D720BB1}">
      <dgm:prSet/>
      <dgm:spPr/>
      <dgm:t>
        <a:bodyPr/>
        <a:lstStyle/>
        <a:p>
          <a:pPr>
            <a:lnSpc>
              <a:spcPct val="100000"/>
            </a:lnSpc>
          </a:pPr>
          <a:endParaRPr lang="en-US"/>
        </a:p>
      </dgm:t>
    </dgm:pt>
    <dgm:pt modelId="{9535EF49-2C6E-4CBE-84B6-8FBBD457398A}">
      <dgm:prSet/>
      <dgm:spPr/>
      <dgm:t>
        <a:bodyPr/>
        <a:lstStyle/>
        <a:p>
          <a:pPr>
            <a:lnSpc>
              <a:spcPct val="100000"/>
            </a:lnSpc>
          </a:pPr>
          <a:endParaRPr lang="en-US" dirty="0"/>
        </a:p>
        <a:p>
          <a:pPr>
            <a:lnSpc>
              <a:spcPct val="100000"/>
            </a:lnSpc>
          </a:pPr>
          <a:r>
            <a:rPr lang="en-US" dirty="0"/>
            <a:t>5. </a:t>
          </a:r>
          <a:r>
            <a:rPr lang="en-US" b="1" dirty="0"/>
            <a:t>Reputation Management:</a:t>
          </a:r>
          <a:r>
            <a:rPr lang="en-US" dirty="0"/>
            <a:t> Marketing strategies may benefit from high scores in some dimensions, while low scores could indicate areas that must be addressed in order not to risk damaging the airline’s reputation.</a:t>
          </a:r>
        </a:p>
      </dgm:t>
    </dgm:pt>
    <dgm:pt modelId="{2B59877C-EDA5-446B-A35D-C55A51E09583}" type="parTrans" cxnId="{35E103B9-420A-4780-A78C-3972B76A7940}">
      <dgm:prSet/>
      <dgm:spPr/>
      <dgm:t>
        <a:bodyPr/>
        <a:lstStyle/>
        <a:p>
          <a:endParaRPr lang="en-US"/>
        </a:p>
      </dgm:t>
    </dgm:pt>
    <dgm:pt modelId="{28A1B49C-5F8B-4733-898E-6D798DF28233}" type="sibTrans" cxnId="{35E103B9-420A-4780-A78C-3972B76A7940}">
      <dgm:prSet/>
      <dgm:spPr/>
      <dgm:t>
        <a:bodyPr/>
        <a:lstStyle/>
        <a:p>
          <a:endParaRPr lang="en-US"/>
        </a:p>
      </dgm:t>
    </dgm:pt>
    <dgm:pt modelId="{3776CDBB-2F34-4E3C-AF98-11BDAC78FB24}" type="pres">
      <dgm:prSet presAssocID="{CB94D295-833D-43E7-A14A-1E45C2498105}" presName="root" presStyleCnt="0">
        <dgm:presLayoutVars>
          <dgm:dir/>
          <dgm:resizeHandles val="exact"/>
        </dgm:presLayoutVars>
      </dgm:prSet>
      <dgm:spPr/>
    </dgm:pt>
    <dgm:pt modelId="{068497BC-E4DA-48D2-8BF1-DBA3AF42CFC4}" type="pres">
      <dgm:prSet presAssocID="{CB94D295-833D-43E7-A14A-1E45C2498105}" presName="container" presStyleCnt="0">
        <dgm:presLayoutVars>
          <dgm:dir/>
          <dgm:resizeHandles val="exact"/>
        </dgm:presLayoutVars>
      </dgm:prSet>
      <dgm:spPr/>
    </dgm:pt>
    <dgm:pt modelId="{62055C6A-6B97-4D33-9333-9A98A3615195}" type="pres">
      <dgm:prSet presAssocID="{A0946909-C38C-4B8F-A98A-77B5BF701849}" presName="compNode" presStyleCnt="0"/>
      <dgm:spPr/>
    </dgm:pt>
    <dgm:pt modelId="{FAA37070-8E42-44DA-849F-9A91D4431F05}" type="pres">
      <dgm:prSet presAssocID="{A0946909-C38C-4B8F-A98A-77B5BF701849}" presName="iconBgRect" presStyleLbl="bgShp" presStyleIdx="0" presStyleCnt="6"/>
      <dgm:spPr/>
    </dgm:pt>
    <dgm:pt modelId="{37968D6D-DC5F-4858-80BA-EB3DC9A3FED9}" type="pres">
      <dgm:prSet presAssocID="{A0946909-C38C-4B8F-A98A-77B5BF7018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lot"/>
        </a:ext>
      </dgm:extLst>
    </dgm:pt>
    <dgm:pt modelId="{FB11F012-8E5E-40AD-BD6F-4ED1FC351399}" type="pres">
      <dgm:prSet presAssocID="{A0946909-C38C-4B8F-A98A-77B5BF701849}" presName="spaceRect" presStyleCnt="0"/>
      <dgm:spPr/>
    </dgm:pt>
    <dgm:pt modelId="{5074230A-9F37-4F23-8B19-8105F5B2EFF7}" type="pres">
      <dgm:prSet presAssocID="{A0946909-C38C-4B8F-A98A-77B5BF701849}" presName="textRect" presStyleLbl="revTx" presStyleIdx="0" presStyleCnt="6">
        <dgm:presLayoutVars>
          <dgm:chMax val="1"/>
          <dgm:chPref val="1"/>
        </dgm:presLayoutVars>
      </dgm:prSet>
      <dgm:spPr/>
    </dgm:pt>
    <dgm:pt modelId="{B4F04CAE-A3D3-47F6-A50B-35FF0DB0D5B7}" type="pres">
      <dgm:prSet presAssocID="{5A3D0385-36A3-485E-AB09-D0B1CB826093}" presName="sibTrans" presStyleLbl="sibTrans2D1" presStyleIdx="0" presStyleCnt="0"/>
      <dgm:spPr/>
    </dgm:pt>
    <dgm:pt modelId="{5F32AA49-4281-48D7-9E55-60F1465C9E67}" type="pres">
      <dgm:prSet presAssocID="{0F3250B1-6E24-4FDA-952B-35EE18996304}" presName="compNode" presStyleCnt="0"/>
      <dgm:spPr/>
    </dgm:pt>
    <dgm:pt modelId="{6326CE31-B028-4302-BF6C-EA0CA903AE55}" type="pres">
      <dgm:prSet presAssocID="{0F3250B1-6E24-4FDA-952B-35EE18996304}" presName="iconBgRect" presStyleLbl="bgShp" presStyleIdx="1" presStyleCnt="6"/>
      <dgm:spPr/>
    </dgm:pt>
    <dgm:pt modelId="{3B1E906A-DF47-4D2D-851F-4D8EAFF2D57D}" type="pres">
      <dgm:prSet presAssocID="{0F3250B1-6E24-4FDA-952B-35EE189963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10AA6899-CB9B-4C20-AC0B-D3080F0C01A5}" type="pres">
      <dgm:prSet presAssocID="{0F3250B1-6E24-4FDA-952B-35EE18996304}" presName="spaceRect" presStyleCnt="0"/>
      <dgm:spPr/>
    </dgm:pt>
    <dgm:pt modelId="{23E563BE-D2E8-4B52-B339-A616557F31E1}" type="pres">
      <dgm:prSet presAssocID="{0F3250B1-6E24-4FDA-952B-35EE18996304}" presName="textRect" presStyleLbl="revTx" presStyleIdx="1" presStyleCnt="6">
        <dgm:presLayoutVars>
          <dgm:chMax val="1"/>
          <dgm:chPref val="1"/>
        </dgm:presLayoutVars>
      </dgm:prSet>
      <dgm:spPr/>
    </dgm:pt>
    <dgm:pt modelId="{149AD061-5CFA-4D01-91E9-6F59625DDC07}" type="pres">
      <dgm:prSet presAssocID="{25E25FB6-D258-4BF0-96E9-D812B1EB675E}" presName="sibTrans" presStyleLbl="sibTrans2D1" presStyleIdx="0" presStyleCnt="0"/>
      <dgm:spPr/>
    </dgm:pt>
    <dgm:pt modelId="{10B47B00-DAAC-43D6-B4F9-11611FFCC83D}" type="pres">
      <dgm:prSet presAssocID="{BA73E379-A926-4E15-8F75-814D6413829D}" presName="compNode" presStyleCnt="0"/>
      <dgm:spPr/>
    </dgm:pt>
    <dgm:pt modelId="{C3C66D4A-2A38-43F7-8A31-845FB33FC5E8}" type="pres">
      <dgm:prSet presAssocID="{BA73E379-A926-4E15-8F75-814D6413829D}" presName="iconBgRect" presStyleLbl="bgShp" presStyleIdx="2" presStyleCnt="6"/>
      <dgm:spPr/>
    </dgm:pt>
    <dgm:pt modelId="{4A74F968-07B4-4D76-BDFB-9D680664D5F4}" type="pres">
      <dgm:prSet presAssocID="{BA73E379-A926-4E15-8F75-814D641382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fresh"/>
        </a:ext>
      </dgm:extLst>
    </dgm:pt>
    <dgm:pt modelId="{224C57F2-2EF0-4775-A4D8-65CF204298AC}" type="pres">
      <dgm:prSet presAssocID="{BA73E379-A926-4E15-8F75-814D6413829D}" presName="spaceRect" presStyleCnt="0"/>
      <dgm:spPr/>
    </dgm:pt>
    <dgm:pt modelId="{3589AC3E-9F3E-48E8-9998-787CEDBAE895}" type="pres">
      <dgm:prSet presAssocID="{BA73E379-A926-4E15-8F75-814D6413829D}" presName="textRect" presStyleLbl="revTx" presStyleIdx="2" presStyleCnt="6">
        <dgm:presLayoutVars>
          <dgm:chMax val="1"/>
          <dgm:chPref val="1"/>
        </dgm:presLayoutVars>
      </dgm:prSet>
      <dgm:spPr/>
    </dgm:pt>
    <dgm:pt modelId="{8CEAE887-74AB-42ED-BCB3-27B5AD476884}" type="pres">
      <dgm:prSet presAssocID="{76951A19-017C-4CC5-8448-16C07CB18983}" presName="sibTrans" presStyleLbl="sibTrans2D1" presStyleIdx="0" presStyleCnt="0"/>
      <dgm:spPr/>
    </dgm:pt>
    <dgm:pt modelId="{212696E5-61A0-4AC3-9E52-0AA29FD27567}" type="pres">
      <dgm:prSet presAssocID="{9410A457-AC73-4890-886C-7C46BEBCB85A}" presName="compNode" presStyleCnt="0"/>
      <dgm:spPr/>
    </dgm:pt>
    <dgm:pt modelId="{D4B0705A-381B-47E9-8CD6-8DF33A9A1426}" type="pres">
      <dgm:prSet presAssocID="{9410A457-AC73-4890-886C-7C46BEBCB85A}" presName="iconBgRect" presStyleLbl="bgShp" presStyleIdx="3" presStyleCnt="6"/>
      <dgm:spPr/>
    </dgm:pt>
    <dgm:pt modelId="{372F6795-9AB4-471D-BE27-7FD3255E2C57}" type="pres">
      <dgm:prSet presAssocID="{9410A457-AC73-4890-886C-7C46BEBCB8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tical disc"/>
        </a:ext>
      </dgm:extLst>
    </dgm:pt>
    <dgm:pt modelId="{0BBD3FA7-2E2E-40DD-AA37-92E6071C7C72}" type="pres">
      <dgm:prSet presAssocID="{9410A457-AC73-4890-886C-7C46BEBCB85A}" presName="spaceRect" presStyleCnt="0"/>
      <dgm:spPr/>
    </dgm:pt>
    <dgm:pt modelId="{110FF3D7-5A07-4ECE-98A3-A705052FA604}" type="pres">
      <dgm:prSet presAssocID="{9410A457-AC73-4890-886C-7C46BEBCB85A}" presName="textRect" presStyleLbl="revTx" presStyleIdx="3" presStyleCnt="6">
        <dgm:presLayoutVars>
          <dgm:chMax val="1"/>
          <dgm:chPref val="1"/>
        </dgm:presLayoutVars>
      </dgm:prSet>
      <dgm:spPr/>
    </dgm:pt>
    <dgm:pt modelId="{5E956CA3-3E6A-436A-98E4-C3A73B91407C}" type="pres">
      <dgm:prSet presAssocID="{5EB54DBD-5FA4-40ED-8395-480F1BF80546}" presName="sibTrans" presStyleLbl="sibTrans2D1" presStyleIdx="0" presStyleCnt="0"/>
      <dgm:spPr/>
    </dgm:pt>
    <dgm:pt modelId="{7A7B425E-2F97-4D4B-B935-DAFF49183EDE}" type="pres">
      <dgm:prSet presAssocID="{82700C37-D260-46FE-8CA5-10140FD37C5D}" presName="compNode" presStyleCnt="0"/>
      <dgm:spPr/>
    </dgm:pt>
    <dgm:pt modelId="{BB57AC67-79F7-4098-B4AA-B0D1A8D49E40}" type="pres">
      <dgm:prSet presAssocID="{82700C37-D260-46FE-8CA5-10140FD37C5D}" presName="iconBgRect" presStyleLbl="bgShp" presStyleIdx="4" presStyleCnt="6"/>
      <dgm:spPr/>
    </dgm:pt>
    <dgm:pt modelId="{28A67A57-E12C-4428-AFD5-4412734CE256}" type="pres">
      <dgm:prSet presAssocID="{82700C37-D260-46FE-8CA5-10140FD37C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ximize"/>
        </a:ext>
      </dgm:extLst>
    </dgm:pt>
    <dgm:pt modelId="{E2490064-7F31-4992-8B20-FD5DADE682DA}" type="pres">
      <dgm:prSet presAssocID="{82700C37-D260-46FE-8CA5-10140FD37C5D}" presName="spaceRect" presStyleCnt="0"/>
      <dgm:spPr/>
    </dgm:pt>
    <dgm:pt modelId="{87BFFAED-4FCC-4C3F-AD13-F8FC16D41429}" type="pres">
      <dgm:prSet presAssocID="{82700C37-D260-46FE-8CA5-10140FD37C5D}" presName="textRect" presStyleLbl="revTx" presStyleIdx="4" presStyleCnt="6">
        <dgm:presLayoutVars>
          <dgm:chMax val="1"/>
          <dgm:chPref val="1"/>
        </dgm:presLayoutVars>
      </dgm:prSet>
      <dgm:spPr/>
    </dgm:pt>
    <dgm:pt modelId="{B379FCC2-BE45-4E84-9BEE-43A247F43C9A}" type="pres">
      <dgm:prSet presAssocID="{F52EE674-339F-4DE2-8299-7BC362035117}" presName="sibTrans" presStyleLbl="sibTrans2D1" presStyleIdx="0" presStyleCnt="0"/>
      <dgm:spPr/>
    </dgm:pt>
    <dgm:pt modelId="{86C7079B-6C00-4DC0-AA5D-BF2955527E99}" type="pres">
      <dgm:prSet presAssocID="{9535EF49-2C6E-4CBE-84B6-8FBBD457398A}" presName="compNode" presStyleCnt="0"/>
      <dgm:spPr/>
    </dgm:pt>
    <dgm:pt modelId="{33A7BBD5-1224-45EA-8004-B0BA370E9962}" type="pres">
      <dgm:prSet presAssocID="{9535EF49-2C6E-4CBE-84B6-8FBBD457398A}" presName="iconBgRect" presStyleLbl="bgShp" presStyleIdx="5" presStyleCnt="6"/>
      <dgm:spPr/>
    </dgm:pt>
    <dgm:pt modelId="{3ABEB87B-126F-4948-BA37-797A5225BFD3}" type="pres">
      <dgm:prSet presAssocID="{9535EF49-2C6E-4CBE-84B6-8FBBD45739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088CB86F-D37D-4E4C-B036-5C1B553477E3}" type="pres">
      <dgm:prSet presAssocID="{9535EF49-2C6E-4CBE-84B6-8FBBD457398A}" presName="spaceRect" presStyleCnt="0"/>
      <dgm:spPr/>
    </dgm:pt>
    <dgm:pt modelId="{3AC46C30-74A6-4503-BC24-D62F0CD6CA53}" type="pres">
      <dgm:prSet presAssocID="{9535EF49-2C6E-4CBE-84B6-8FBBD457398A}" presName="textRect" presStyleLbl="revTx" presStyleIdx="5" presStyleCnt="6">
        <dgm:presLayoutVars>
          <dgm:chMax val="1"/>
          <dgm:chPref val="1"/>
        </dgm:presLayoutVars>
      </dgm:prSet>
      <dgm:spPr/>
    </dgm:pt>
  </dgm:ptLst>
  <dgm:cxnLst>
    <dgm:cxn modelId="{56662015-5B2C-4D04-ABF9-7BFDF4FB9B37}" type="presOf" srcId="{82700C37-D260-46FE-8CA5-10140FD37C5D}" destId="{87BFFAED-4FCC-4C3F-AD13-F8FC16D41429}" srcOrd="0" destOrd="0" presId="urn:microsoft.com/office/officeart/2018/2/layout/IconCircleList"/>
    <dgm:cxn modelId="{FF88D718-EBE1-4D62-9C83-B28DB35BCA6F}" type="presOf" srcId="{A0946909-C38C-4B8F-A98A-77B5BF701849}" destId="{5074230A-9F37-4F23-8B19-8105F5B2EFF7}" srcOrd="0" destOrd="0" presId="urn:microsoft.com/office/officeart/2018/2/layout/IconCircleList"/>
    <dgm:cxn modelId="{9A42E535-93C8-4603-B2EB-516FE2A5DE1E}" srcId="{CB94D295-833D-43E7-A14A-1E45C2498105}" destId="{A0946909-C38C-4B8F-A98A-77B5BF701849}" srcOrd="0" destOrd="0" parTransId="{3D78EC89-812C-4E26-BC89-6646D37BD21B}" sibTransId="{5A3D0385-36A3-485E-AB09-D0B1CB826093}"/>
    <dgm:cxn modelId="{17173337-40EA-49D6-82F0-DFD31D720BB1}" srcId="{CB94D295-833D-43E7-A14A-1E45C2498105}" destId="{82700C37-D260-46FE-8CA5-10140FD37C5D}" srcOrd="4" destOrd="0" parTransId="{93F4FA02-4CE2-4F55-A20D-CF700C075031}" sibTransId="{F52EE674-339F-4DE2-8299-7BC362035117}"/>
    <dgm:cxn modelId="{5409E347-393A-4936-8A8C-33C6DD1196B1}" type="presOf" srcId="{5EB54DBD-5FA4-40ED-8395-480F1BF80546}" destId="{5E956CA3-3E6A-436A-98E4-C3A73B91407C}" srcOrd="0" destOrd="0" presId="urn:microsoft.com/office/officeart/2018/2/layout/IconCircleList"/>
    <dgm:cxn modelId="{DB12F66C-85BD-4799-AED0-CFFDF8F62373}" srcId="{CB94D295-833D-43E7-A14A-1E45C2498105}" destId="{0F3250B1-6E24-4FDA-952B-35EE18996304}" srcOrd="1" destOrd="0" parTransId="{78870A29-5588-41BE-AD8E-8BC3EC0EB1C3}" sibTransId="{25E25FB6-D258-4BF0-96E9-D812B1EB675E}"/>
    <dgm:cxn modelId="{81914053-C5F4-4487-B835-C4FC2F346AA2}" type="presOf" srcId="{9410A457-AC73-4890-886C-7C46BEBCB85A}" destId="{110FF3D7-5A07-4ECE-98A3-A705052FA604}" srcOrd="0" destOrd="0" presId="urn:microsoft.com/office/officeart/2018/2/layout/IconCircleList"/>
    <dgm:cxn modelId="{56074F91-2316-48B0-9E4B-15D995E9FFA0}" type="presOf" srcId="{BA73E379-A926-4E15-8F75-814D6413829D}" destId="{3589AC3E-9F3E-48E8-9998-787CEDBAE895}" srcOrd="0" destOrd="0" presId="urn:microsoft.com/office/officeart/2018/2/layout/IconCircleList"/>
    <dgm:cxn modelId="{8465A292-F4E3-4D1C-8BE6-3D256B18CF94}" type="presOf" srcId="{0F3250B1-6E24-4FDA-952B-35EE18996304}" destId="{23E563BE-D2E8-4B52-B339-A616557F31E1}" srcOrd="0" destOrd="0" presId="urn:microsoft.com/office/officeart/2018/2/layout/IconCircleList"/>
    <dgm:cxn modelId="{FD0455AD-FC83-4DB1-B4E9-E04A55EA26EB}" type="presOf" srcId="{76951A19-017C-4CC5-8448-16C07CB18983}" destId="{8CEAE887-74AB-42ED-BCB3-27B5AD476884}" srcOrd="0" destOrd="0" presId="urn:microsoft.com/office/officeart/2018/2/layout/IconCircleList"/>
    <dgm:cxn modelId="{786852B5-CBE7-4DB4-B57B-CFA3DCE26F6F}" srcId="{CB94D295-833D-43E7-A14A-1E45C2498105}" destId="{BA73E379-A926-4E15-8F75-814D6413829D}" srcOrd="2" destOrd="0" parTransId="{3CFC22AC-DE36-46D1-8AB9-807DE2D6DD14}" sibTransId="{76951A19-017C-4CC5-8448-16C07CB18983}"/>
    <dgm:cxn modelId="{35E103B9-420A-4780-A78C-3972B76A7940}" srcId="{CB94D295-833D-43E7-A14A-1E45C2498105}" destId="{9535EF49-2C6E-4CBE-84B6-8FBBD457398A}" srcOrd="5" destOrd="0" parTransId="{2B59877C-EDA5-446B-A35D-C55A51E09583}" sibTransId="{28A1B49C-5F8B-4733-898E-6D798DF28233}"/>
    <dgm:cxn modelId="{3032FAD1-A45A-494C-ADA8-DEF26C6B6F13}" type="presOf" srcId="{25E25FB6-D258-4BF0-96E9-D812B1EB675E}" destId="{149AD061-5CFA-4D01-91E9-6F59625DDC07}" srcOrd="0" destOrd="0" presId="urn:microsoft.com/office/officeart/2018/2/layout/IconCircleList"/>
    <dgm:cxn modelId="{F94E9EE4-4737-42C4-98D9-7C2C14478F81}" type="presOf" srcId="{5A3D0385-36A3-485E-AB09-D0B1CB826093}" destId="{B4F04CAE-A3D3-47F6-A50B-35FF0DB0D5B7}" srcOrd="0" destOrd="0" presId="urn:microsoft.com/office/officeart/2018/2/layout/IconCircleList"/>
    <dgm:cxn modelId="{9B3CA1ED-8723-4D4C-9E5A-BD17592A4ADA}" type="presOf" srcId="{9535EF49-2C6E-4CBE-84B6-8FBBD457398A}" destId="{3AC46C30-74A6-4503-BC24-D62F0CD6CA53}" srcOrd="0" destOrd="0" presId="urn:microsoft.com/office/officeart/2018/2/layout/IconCircleList"/>
    <dgm:cxn modelId="{2C17DBF3-EB68-4F18-9032-117CAF518FD9}" type="presOf" srcId="{CB94D295-833D-43E7-A14A-1E45C2498105}" destId="{3776CDBB-2F34-4E3C-AF98-11BDAC78FB24}" srcOrd="0" destOrd="0" presId="urn:microsoft.com/office/officeart/2018/2/layout/IconCircleList"/>
    <dgm:cxn modelId="{2631C2F6-48C6-4AB1-B801-0BBCEB01C909}" srcId="{CB94D295-833D-43E7-A14A-1E45C2498105}" destId="{9410A457-AC73-4890-886C-7C46BEBCB85A}" srcOrd="3" destOrd="0" parTransId="{77959DF8-8713-48F2-B5A4-134F384575E3}" sibTransId="{5EB54DBD-5FA4-40ED-8395-480F1BF80546}"/>
    <dgm:cxn modelId="{AA3D44FF-3203-4133-B112-0D07E522BB59}" type="presOf" srcId="{F52EE674-339F-4DE2-8299-7BC362035117}" destId="{B379FCC2-BE45-4E84-9BEE-43A247F43C9A}" srcOrd="0" destOrd="0" presId="urn:microsoft.com/office/officeart/2018/2/layout/IconCircleList"/>
    <dgm:cxn modelId="{475DA02B-5A62-4ECF-9110-D52CC3217C19}" type="presParOf" srcId="{3776CDBB-2F34-4E3C-AF98-11BDAC78FB24}" destId="{068497BC-E4DA-48D2-8BF1-DBA3AF42CFC4}" srcOrd="0" destOrd="0" presId="urn:microsoft.com/office/officeart/2018/2/layout/IconCircleList"/>
    <dgm:cxn modelId="{2805B98A-1BE1-4EF0-9577-A5D323DA7729}" type="presParOf" srcId="{068497BC-E4DA-48D2-8BF1-DBA3AF42CFC4}" destId="{62055C6A-6B97-4D33-9333-9A98A3615195}" srcOrd="0" destOrd="0" presId="urn:microsoft.com/office/officeart/2018/2/layout/IconCircleList"/>
    <dgm:cxn modelId="{5C9C3166-4D62-493E-B28A-12EC9B2E59A4}" type="presParOf" srcId="{62055C6A-6B97-4D33-9333-9A98A3615195}" destId="{FAA37070-8E42-44DA-849F-9A91D4431F05}" srcOrd="0" destOrd="0" presId="urn:microsoft.com/office/officeart/2018/2/layout/IconCircleList"/>
    <dgm:cxn modelId="{BB672AF2-4612-4463-8EE7-C3AD6AC8670B}" type="presParOf" srcId="{62055C6A-6B97-4D33-9333-9A98A3615195}" destId="{37968D6D-DC5F-4858-80BA-EB3DC9A3FED9}" srcOrd="1" destOrd="0" presId="urn:microsoft.com/office/officeart/2018/2/layout/IconCircleList"/>
    <dgm:cxn modelId="{C186AFB8-5A89-4230-AAD4-3C66075D82DA}" type="presParOf" srcId="{62055C6A-6B97-4D33-9333-9A98A3615195}" destId="{FB11F012-8E5E-40AD-BD6F-4ED1FC351399}" srcOrd="2" destOrd="0" presId="urn:microsoft.com/office/officeart/2018/2/layout/IconCircleList"/>
    <dgm:cxn modelId="{402E555E-D601-4067-8A2B-29A52C868E98}" type="presParOf" srcId="{62055C6A-6B97-4D33-9333-9A98A3615195}" destId="{5074230A-9F37-4F23-8B19-8105F5B2EFF7}" srcOrd="3" destOrd="0" presId="urn:microsoft.com/office/officeart/2018/2/layout/IconCircleList"/>
    <dgm:cxn modelId="{4FA151D1-5458-48BD-9F12-9E73D9BE563C}" type="presParOf" srcId="{068497BC-E4DA-48D2-8BF1-DBA3AF42CFC4}" destId="{B4F04CAE-A3D3-47F6-A50B-35FF0DB0D5B7}" srcOrd="1" destOrd="0" presId="urn:microsoft.com/office/officeart/2018/2/layout/IconCircleList"/>
    <dgm:cxn modelId="{3D9735C1-304C-4B48-8549-1469D5B37FC7}" type="presParOf" srcId="{068497BC-E4DA-48D2-8BF1-DBA3AF42CFC4}" destId="{5F32AA49-4281-48D7-9E55-60F1465C9E67}" srcOrd="2" destOrd="0" presId="urn:microsoft.com/office/officeart/2018/2/layout/IconCircleList"/>
    <dgm:cxn modelId="{F530C5FA-94EC-4295-BCC3-96950932A295}" type="presParOf" srcId="{5F32AA49-4281-48D7-9E55-60F1465C9E67}" destId="{6326CE31-B028-4302-BF6C-EA0CA903AE55}" srcOrd="0" destOrd="0" presId="urn:microsoft.com/office/officeart/2018/2/layout/IconCircleList"/>
    <dgm:cxn modelId="{10E70205-799D-4420-A820-75ECE67AA254}" type="presParOf" srcId="{5F32AA49-4281-48D7-9E55-60F1465C9E67}" destId="{3B1E906A-DF47-4D2D-851F-4D8EAFF2D57D}" srcOrd="1" destOrd="0" presId="urn:microsoft.com/office/officeart/2018/2/layout/IconCircleList"/>
    <dgm:cxn modelId="{FB2D4291-74E2-4681-8CF6-0514003E09B9}" type="presParOf" srcId="{5F32AA49-4281-48D7-9E55-60F1465C9E67}" destId="{10AA6899-CB9B-4C20-AC0B-D3080F0C01A5}" srcOrd="2" destOrd="0" presId="urn:microsoft.com/office/officeart/2018/2/layout/IconCircleList"/>
    <dgm:cxn modelId="{3EB92939-DC2A-4BBB-AA44-8FC943CC10C5}" type="presParOf" srcId="{5F32AA49-4281-48D7-9E55-60F1465C9E67}" destId="{23E563BE-D2E8-4B52-B339-A616557F31E1}" srcOrd="3" destOrd="0" presId="urn:microsoft.com/office/officeart/2018/2/layout/IconCircleList"/>
    <dgm:cxn modelId="{CA832927-1C5A-42F6-A86A-643A68709EE5}" type="presParOf" srcId="{068497BC-E4DA-48D2-8BF1-DBA3AF42CFC4}" destId="{149AD061-5CFA-4D01-91E9-6F59625DDC07}" srcOrd="3" destOrd="0" presId="urn:microsoft.com/office/officeart/2018/2/layout/IconCircleList"/>
    <dgm:cxn modelId="{9BA81339-31F0-4B40-AB52-139A68E34212}" type="presParOf" srcId="{068497BC-E4DA-48D2-8BF1-DBA3AF42CFC4}" destId="{10B47B00-DAAC-43D6-B4F9-11611FFCC83D}" srcOrd="4" destOrd="0" presId="urn:microsoft.com/office/officeart/2018/2/layout/IconCircleList"/>
    <dgm:cxn modelId="{3B3B7EAD-FA56-469A-B5AA-7AADB3174ADD}" type="presParOf" srcId="{10B47B00-DAAC-43D6-B4F9-11611FFCC83D}" destId="{C3C66D4A-2A38-43F7-8A31-845FB33FC5E8}" srcOrd="0" destOrd="0" presId="urn:microsoft.com/office/officeart/2018/2/layout/IconCircleList"/>
    <dgm:cxn modelId="{7E1ACF66-9D56-412A-B97B-F0F56524C654}" type="presParOf" srcId="{10B47B00-DAAC-43D6-B4F9-11611FFCC83D}" destId="{4A74F968-07B4-4D76-BDFB-9D680664D5F4}" srcOrd="1" destOrd="0" presId="urn:microsoft.com/office/officeart/2018/2/layout/IconCircleList"/>
    <dgm:cxn modelId="{7406EA83-1924-474F-9156-2F5B90A65A7A}" type="presParOf" srcId="{10B47B00-DAAC-43D6-B4F9-11611FFCC83D}" destId="{224C57F2-2EF0-4775-A4D8-65CF204298AC}" srcOrd="2" destOrd="0" presId="urn:microsoft.com/office/officeart/2018/2/layout/IconCircleList"/>
    <dgm:cxn modelId="{12A0A9A5-1770-466E-BB36-A935D3E630D2}" type="presParOf" srcId="{10B47B00-DAAC-43D6-B4F9-11611FFCC83D}" destId="{3589AC3E-9F3E-48E8-9998-787CEDBAE895}" srcOrd="3" destOrd="0" presId="urn:microsoft.com/office/officeart/2018/2/layout/IconCircleList"/>
    <dgm:cxn modelId="{FC448A5C-7DC9-4FD5-9557-DAF150A61728}" type="presParOf" srcId="{068497BC-E4DA-48D2-8BF1-DBA3AF42CFC4}" destId="{8CEAE887-74AB-42ED-BCB3-27B5AD476884}" srcOrd="5" destOrd="0" presId="urn:microsoft.com/office/officeart/2018/2/layout/IconCircleList"/>
    <dgm:cxn modelId="{9251BA92-728B-46C4-909B-FDBA0E6101B9}" type="presParOf" srcId="{068497BC-E4DA-48D2-8BF1-DBA3AF42CFC4}" destId="{212696E5-61A0-4AC3-9E52-0AA29FD27567}" srcOrd="6" destOrd="0" presId="urn:microsoft.com/office/officeart/2018/2/layout/IconCircleList"/>
    <dgm:cxn modelId="{D405DF3D-955E-427D-BA5B-B3B3C1AC8743}" type="presParOf" srcId="{212696E5-61A0-4AC3-9E52-0AA29FD27567}" destId="{D4B0705A-381B-47E9-8CD6-8DF33A9A1426}" srcOrd="0" destOrd="0" presId="urn:microsoft.com/office/officeart/2018/2/layout/IconCircleList"/>
    <dgm:cxn modelId="{EB920CD8-9F55-4744-9146-66B92803C5B8}" type="presParOf" srcId="{212696E5-61A0-4AC3-9E52-0AA29FD27567}" destId="{372F6795-9AB4-471D-BE27-7FD3255E2C57}" srcOrd="1" destOrd="0" presId="urn:microsoft.com/office/officeart/2018/2/layout/IconCircleList"/>
    <dgm:cxn modelId="{99B10535-F6F0-498C-B676-950D04C1DFFD}" type="presParOf" srcId="{212696E5-61A0-4AC3-9E52-0AA29FD27567}" destId="{0BBD3FA7-2E2E-40DD-AA37-92E6071C7C72}" srcOrd="2" destOrd="0" presId="urn:microsoft.com/office/officeart/2018/2/layout/IconCircleList"/>
    <dgm:cxn modelId="{EC69C182-2B36-40CC-99B0-E22116ABC928}" type="presParOf" srcId="{212696E5-61A0-4AC3-9E52-0AA29FD27567}" destId="{110FF3D7-5A07-4ECE-98A3-A705052FA604}" srcOrd="3" destOrd="0" presId="urn:microsoft.com/office/officeart/2018/2/layout/IconCircleList"/>
    <dgm:cxn modelId="{DEA4C398-1D32-42C6-B015-38EB05B6050F}" type="presParOf" srcId="{068497BC-E4DA-48D2-8BF1-DBA3AF42CFC4}" destId="{5E956CA3-3E6A-436A-98E4-C3A73B91407C}" srcOrd="7" destOrd="0" presId="urn:microsoft.com/office/officeart/2018/2/layout/IconCircleList"/>
    <dgm:cxn modelId="{A914F8E6-AE87-48D4-B44B-A96E58ECB852}" type="presParOf" srcId="{068497BC-E4DA-48D2-8BF1-DBA3AF42CFC4}" destId="{7A7B425E-2F97-4D4B-B935-DAFF49183EDE}" srcOrd="8" destOrd="0" presId="urn:microsoft.com/office/officeart/2018/2/layout/IconCircleList"/>
    <dgm:cxn modelId="{95FB68A2-9CD9-4031-B9E1-DC4E5F3C635D}" type="presParOf" srcId="{7A7B425E-2F97-4D4B-B935-DAFF49183EDE}" destId="{BB57AC67-79F7-4098-B4AA-B0D1A8D49E40}" srcOrd="0" destOrd="0" presId="urn:microsoft.com/office/officeart/2018/2/layout/IconCircleList"/>
    <dgm:cxn modelId="{8101E8BC-2F0D-41F9-9E49-ED48D6FC58FA}" type="presParOf" srcId="{7A7B425E-2F97-4D4B-B935-DAFF49183EDE}" destId="{28A67A57-E12C-4428-AFD5-4412734CE256}" srcOrd="1" destOrd="0" presId="urn:microsoft.com/office/officeart/2018/2/layout/IconCircleList"/>
    <dgm:cxn modelId="{F6BAE89F-5ABC-47F4-BB8D-F703BD0FA244}" type="presParOf" srcId="{7A7B425E-2F97-4D4B-B935-DAFF49183EDE}" destId="{E2490064-7F31-4992-8B20-FD5DADE682DA}" srcOrd="2" destOrd="0" presId="urn:microsoft.com/office/officeart/2018/2/layout/IconCircleList"/>
    <dgm:cxn modelId="{EE878AFD-2F67-4DC6-8B4E-7C8EC0C1058D}" type="presParOf" srcId="{7A7B425E-2F97-4D4B-B935-DAFF49183EDE}" destId="{87BFFAED-4FCC-4C3F-AD13-F8FC16D41429}" srcOrd="3" destOrd="0" presId="urn:microsoft.com/office/officeart/2018/2/layout/IconCircleList"/>
    <dgm:cxn modelId="{0A4C8DB5-D712-4764-8EFE-E1C849F2A5A0}" type="presParOf" srcId="{068497BC-E4DA-48D2-8BF1-DBA3AF42CFC4}" destId="{B379FCC2-BE45-4E84-9BEE-43A247F43C9A}" srcOrd="9" destOrd="0" presId="urn:microsoft.com/office/officeart/2018/2/layout/IconCircleList"/>
    <dgm:cxn modelId="{1826108B-E38C-43FB-AC07-AC1CD113F6F8}" type="presParOf" srcId="{068497BC-E4DA-48D2-8BF1-DBA3AF42CFC4}" destId="{86C7079B-6C00-4DC0-AA5D-BF2955527E99}" srcOrd="10" destOrd="0" presId="urn:microsoft.com/office/officeart/2018/2/layout/IconCircleList"/>
    <dgm:cxn modelId="{8F975B7A-DE86-4D79-9C6B-BC96F06CAE23}" type="presParOf" srcId="{86C7079B-6C00-4DC0-AA5D-BF2955527E99}" destId="{33A7BBD5-1224-45EA-8004-B0BA370E9962}" srcOrd="0" destOrd="0" presId="urn:microsoft.com/office/officeart/2018/2/layout/IconCircleList"/>
    <dgm:cxn modelId="{5FACB991-F15A-4644-AF4C-56ED79FF3A28}" type="presParOf" srcId="{86C7079B-6C00-4DC0-AA5D-BF2955527E99}" destId="{3ABEB87B-126F-4948-BA37-797A5225BFD3}" srcOrd="1" destOrd="0" presId="urn:microsoft.com/office/officeart/2018/2/layout/IconCircleList"/>
    <dgm:cxn modelId="{FDD26FC5-2694-487F-86D0-626965D0452E}" type="presParOf" srcId="{86C7079B-6C00-4DC0-AA5D-BF2955527E99}" destId="{088CB86F-D37D-4E4C-B036-5C1B553477E3}" srcOrd="2" destOrd="0" presId="urn:microsoft.com/office/officeart/2018/2/layout/IconCircleList"/>
    <dgm:cxn modelId="{017B5F97-8603-4CFD-A2B1-4F7BA9961800}" type="presParOf" srcId="{86C7079B-6C00-4DC0-AA5D-BF2955527E99}" destId="{3AC46C30-74A6-4503-BC24-D62F0CD6CA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C6C1CC-18DB-42CD-AFAA-9BF8A3B577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A6C45F4-5B70-403D-871A-52F046A3FF0A}">
      <dgm:prSet/>
      <dgm:spPr/>
      <dgm:t>
        <a:bodyPr/>
        <a:lstStyle/>
        <a:p>
          <a:r>
            <a:rPr lang="en-US"/>
            <a:t>- Analyze UK feedback to improve services.</a:t>
          </a:r>
        </a:p>
      </dgm:t>
    </dgm:pt>
    <dgm:pt modelId="{2C0665BA-01A0-4521-816C-F7856F1C6C44}" type="parTrans" cxnId="{05B94344-7DBB-4941-B3C9-C20E031E65E0}">
      <dgm:prSet/>
      <dgm:spPr/>
      <dgm:t>
        <a:bodyPr/>
        <a:lstStyle/>
        <a:p>
          <a:endParaRPr lang="en-US"/>
        </a:p>
      </dgm:t>
    </dgm:pt>
    <dgm:pt modelId="{99512FE7-3E02-42DE-9C3E-1578F31751EF}" type="sibTrans" cxnId="{05B94344-7DBB-4941-B3C9-C20E031E65E0}">
      <dgm:prSet/>
      <dgm:spPr/>
      <dgm:t>
        <a:bodyPr/>
        <a:lstStyle/>
        <a:p>
          <a:endParaRPr lang="en-US"/>
        </a:p>
      </dgm:t>
    </dgm:pt>
    <dgm:pt modelId="{5779A166-84A1-41E3-A341-CC9F65B56567}">
      <dgm:prSet/>
      <dgm:spPr/>
      <dgm:t>
        <a:bodyPr/>
        <a:lstStyle/>
        <a:p>
          <a:r>
            <a:rPr lang="en-US"/>
            <a:t>- Tailor offerings to meet US customer needs.</a:t>
          </a:r>
        </a:p>
      </dgm:t>
    </dgm:pt>
    <dgm:pt modelId="{7E836335-5ABE-4A37-B78C-3C0C4DCB444C}" type="parTrans" cxnId="{F2FBF5DA-BC0D-4F8F-B1E7-8339865151FE}">
      <dgm:prSet/>
      <dgm:spPr/>
      <dgm:t>
        <a:bodyPr/>
        <a:lstStyle/>
        <a:p>
          <a:endParaRPr lang="en-US"/>
        </a:p>
      </dgm:t>
    </dgm:pt>
    <dgm:pt modelId="{3F9068C5-628E-421F-B014-D1346239D860}" type="sibTrans" cxnId="{F2FBF5DA-BC0D-4F8F-B1E7-8339865151FE}">
      <dgm:prSet/>
      <dgm:spPr/>
      <dgm:t>
        <a:bodyPr/>
        <a:lstStyle/>
        <a:p>
          <a:endParaRPr lang="en-US"/>
        </a:p>
      </dgm:t>
    </dgm:pt>
    <dgm:pt modelId="{14BA2BD4-7052-4EF8-BF09-054186F5030C}">
      <dgm:prSet/>
      <dgm:spPr/>
      <dgm:t>
        <a:bodyPr/>
        <a:lstStyle/>
        <a:p>
          <a:r>
            <a:rPr lang="en-US" dirty="0"/>
            <a:t>- Research markets with fewer reviews.</a:t>
          </a:r>
        </a:p>
      </dgm:t>
    </dgm:pt>
    <dgm:pt modelId="{B972EC80-4BC4-47EE-AFEF-A90489F16EC8}" type="parTrans" cxnId="{4B564EF8-E364-40AB-843F-BDEFBC07E679}">
      <dgm:prSet/>
      <dgm:spPr/>
      <dgm:t>
        <a:bodyPr/>
        <a:lstStyle/>
        <a:p>
          <a:endParaRPr lang="en-US"/>
        </a:p>
      </dgm:t>
    </dgm:pt>
    <dgm:pt modelId="{19646700-6F1D-43BD-851A-5D93841AF279}" type="sibTrans" cxnId="{4B564EF8-E364-40AB-843F-BDEFBC07E679}">
      <dgm:prSet/>
      <dgm:spPr/>
      <dgm:t>
        <a:bodyPr/>
        <a:lstStyle/>
        <a:p>
          <a:endParaRPr lang="en-US"/>
        </a:p>
      </dgm:t>
    </dgm:pt>
    <dgm:pt modelId="{94620A71-A89A-4B25-B035-FC2AF3B9F51B}">
      <dgm:prSet/>
      <dgm:spPr/>
      <dgm:t>
        <a:bodyPr/>
        <a:lstStyle/>
        <a:p>
          <a:r>
            <a:rPr lang="en-US" dirty="0"/>
            <a:t>- Incentivize feedback from less-represented countries.</a:t>
          </a:r>
        </a:p>
      </dgm:t>
    </dgm:pt>
    <dgm:pt modelId="{D553E5C1-D908-4536-8E7E-1DA0A5AB09DD}" type="parTrans" cxnId="{3847297F-CDB0-4593-83A0-24B383EC2CBD}">
      <dgm:prSet/>
      <dgm:spPr/>
      <dgm:t>
        <a:bodyPr/>
        <a:lstStyle/>
        <a:p>
          <a:endParaRPr lang="en-US"/>
        </a:p>
      </dgm:t>
    </dgm:pt>
    <dgm:pt modelId="{89D46899-0BDD-4019-956E-CB63F813B903}" type="sibTrans" cxnId="{3847297F-CDB0-4593-83A0-24B383EC2CBD}">
      <dgm:prSet/>
      <dgm:spPr/>
      <dgm:t>
        <a:bodyPr/>
        <a:lstStyle/>
        <a:p>
          <a:endParaRPr lang="en-US"/>
        </a:p>
      </dgm:t>
    </dgm:pt>
    <dgm:pt modelId="{77E80824-87C3-40EB-83F9-F4454DC33D4D}">
      <dgm:prSet/>
      <dgm:spPr/>
      <dgm:t>
        <a:bodyPr/>
        <a:lstStyle/>
        <a:p>
          <a:r>
            <a:rPr lang="en-US"/>
            <a:t>- Customize marketing strategies for different regions.</a:t>
          </a:r>
        </a:p>
      </dgm:t>
    </dgm:pt>
    <dgm:pt modelId="{E518B7B4-CC67-4CDA-91F5-C2034FE27CDA}" type="parTrans" cxnId="{8709C4FE-8350-40B3-AA61-0EC9CDD3F7F1}">
      <dgm:prSet/>
      <dgm:spPr/>
      <dgm:t>
        <a:bodyPr/>
        <a:lstStyle/>
        <a:p>
          <a:endParaRPr lang="en-US"/>
        </a:p>
      </dgm:t>
    </dgm:pt>
    <dgm:pt modelId="{AD3F4629-A675-4C06-B358-019DA2A736DA}" type="sibTrans" cxnId="{8709C4FE-8350-40B3-AA61-0EC9CDD3F7F1}">
      <dgm:prSet/>
      <dgm:spPr/>
      <dgm:t>
        <a:bodyPr/>
        <a:lstStyle/>
        <a:p>
          <a:endParaRPr lang="en-US"/>
        </a:p>
      </dgm:t>
    </dgm:pt>
    <dgm:pt modelId="{6343B925-5316-45BF-9016-8566B5755D3D}">
      <dgm:prSet/>
      <dgm:spPr/>
      <dgm:t>
        <a:bodyPr/>
        <a:lstStyle/>
        <a:p>
          <a:r>
            <a:rPr lang="en-US"/>
            <a:t>- Offer localized in-flight services.</a:t>
          </a:r>
        </a:p>
      </dgm:t>
    </dgm:pt>
    <dgm:pt modelId="{924E2782-E7FE-470B-91A7-91789E3D7B9D}" type="parTrans" cxnId="{5E8B1EC7-5845-4629-A404-EC26680A3B50}">
      <dgm:prSet/>
      <dgm:spPr/>
      <dgm:t>
        <a:bodyPr/>
        <a:lstStyle/>
        <a:p>
          <a:endParaRPr lang="en-US"/>
        </a:p>
      </dgm:t>
    </dgm:pt>
    <dgm:pt modelId="{73CDA3F3-5BF3-4405-BC7B-D5DC13F2CD49}" type="sibTrans" cxnId="{5E8B1EC7-5845-4629-A404-EC26680A3B50}">
      <dgm:prSet/>
      <dgm:spPr/>
      <dgm:t>
        <a:bodyPr/>
        <a:lstStyle/>
        <a:p>
          <a:endParaRPr lang="en-US"/>
        </a:p>
      </dgm:t>
    </dgm:pt>
    <dgm:pt modelId="{B0BB6281-76DD-4885-9C16-C2F0A8BAAB90}">
      <dgm:prSet/>
      <dgm:spPr/>
      <dgm:t>
        <a:bodyPr/>
        <a:lstStyle/>
        <a:p>
          <a:r>
            <a:rPr lang="en-US"/>
            <a:t>- Enhance loyalty programs.</a:t>
          </a:r>
        </a:p>
      </dgm:t>
    </dgm:pt>
    <dgm:pt modelId="{96B26E37-279A-4BE7-82FC-243AA6B11255}" type="parTrans" cxnId="{163A4654-3F14-4051-8488-55D11DE79037}">
      <dgm:prSet/>
      <dgm:spPr/>
      <dgm:t>
        <a:bodyPr/>
        <a:lstStyle/>
        <a:p>
          <a:endParaRPr lang="en-US"/>
        </a:p>
      </dgm:t>
    </dgm:pt>
    <dgm:pt modelId="{20CD4531-ED5C-4597-AA1F-3BB12EA80108}" type="sibTrans" cxnId="{163A4654-3F14-4051-8488-55D11DE79037}">
      <dgm:prSet/>
      <dgm:spPr/>
      <dgm:t>
        <a:bodyPr/>
        <a:lstStyle/>
        <a:p>
          <a:endParaRPr lang="en-US"/>
        </a:p>
      </dgm:t>
    </dgm:pt>
    <dgm:pt modelId="{7E4D2446-AD43-47A7-A900-AA124D81910E}">
      <dgm:prSet/>
      <dgm:spPr/>
      <dgm:t>
        <a:bodyPr/>
        <a:lstStyle/>
        <a:p>
          <a:r>
            <a:rPr lang="en-US"/>
            <a:t>- Consider route expansion in underrepresented markets.</a:t>
          </a:r>
        </a:p>
      </dgm:t>
    </dgm:pt>
    <dgm:pt modelId="{76DF6ACD-58B8-45E5-8767-9C5FBD10864F}" type="parTrans" cxnId="{94E54ABA-02C6-4919-B12E-DC24600DCCE9}">
      <dgm:prSet/>
      <dgm:spPr/>
      <dgm:t>
        <a:bodyPr/>
        <a:lstStyle/>
        <a:p>
          <a:endParaRPr lang="en-US"/>
        </a:p>
      </dgm:t>
    </dgm:pt>
    <dgm:pt modelId="{0D90D1C7-F32F-4126-BE3F-259D7F66F81A}" type="sibTrans" cxnId="{94E54ABA-02C6-4919-B12E-DC24600DCCE9}">
      <dgm:prSet/>
      <dgm:spPr/>
      <dgm:t>
        <a:bodyPr/>
        <a:lstStyle/>
        <a:p>
          <a:endParaRPr lang="en-US"/>
        </a:p>
      </dgm:t>
    </dgm:pt>
    <dgm:pt modelId="{1FE5EA0C-898E-4FFB-9979-E78AD427561C}">
      <dgm:prSet/>
      <dgm:spPr/>
      <dgm:t>
        <a:bodyPr/>
        <a:lstStyle/>
        <a:p>
          <a:r>
            <a:rPr lang="en-US" dirty="0"/>
            <a:t>- Train staff in cultural sensitivity for diverse customer service.</a:t>
          </a:r>
        </a:p>
      </dgm:t>
    </dgm:pt>
    <dgm:pt modelId="{605A1EA2-A2C8-4346-ACA0-25FB11A7B35A}" type="parTrans" cxnId="{71D67C11-9625-4E51-B42C-910D6FD153F5}">
      <dgm:prSet/>
      <dgm:spPr/>
      <dgm:t>
        <a:bodyPr/>
        <a:lstStyle/>
        <a:p>
          <a:endParaRPr lang="en-US"/>
        </a:p>
      </dgm:t>
    </dgm:pt>
    <dgm:pt modelId="{BC61ECFF-4E58-4E0D-85D3-9F0E36D1AF42}" type="sibTrans" cxnId="{71D67C11-9625-4E51-B42C-910D6FD153F5}">
      <dgm:prSet/>
      <dgm:spPr/>
      <dgm:t>
        <a:bodyPr/>
        <a:lstStyle/>
        <a:p>
          <a:endParaRPr lang="en-US"/>
        </a:p>
      </dgm:t>
    </dgm:pt>
    <dgm:pt modelId="{CF2AF55F-C3C4-4BC7-A67F-5FA8F46F26F7}">
      <dgm:prSet/>
      <dgm:spPr/>
      <dgm:t>
        <a:bodyPr/>
        <a:lstStyle/>
        <a:p>
          <a:r>
            <a:rPr lang="en-US"/>
            <a:t>- Boost online engagement through social media.</a:t>
          </a:r>
        </a:p>
      </dgm:t>
    </dgm:pt>
    <dgm:pt modelId="{B6669DDD-479F-4E85-8D1F-3B1DAEBE5E2B}" type="parTrans" cxnId="{CFF29159-8FE5-4C60-8668-4D7F84A4FE33}">
      <dgm:prSet/>
      <dgm:spPr/>
      <dgm:t>
        <a:bodyPr/>
        <a:lstStyle/>
        <a:p>
          <a:endParaRPr lang="en-US"/>
        </a:p>
      </dgm:t>
    </dgm:pt>
    <dgm:pt modelId="{E2B49E41-719E-4046-92F5-D62A34C09E9E}" type="sibTrans" cxnId="{CFF29159-8FE5-4C60-8668-4D7F84A4FE33}">
      <dgm:prSet/>
      <dgm:spPr/>
      <dgm:t>
        <a:bodyPr/>
        <a:lstStyle/>
        <a:p>
          <a:endParaRPr lang="en-US"/>
        </a:p>
      </dgm:t>
    </dgm:pt>
    <dgm:pt modelId="{C75857EE-8847-46E0-A3B1-A3D318932832}">
      <dgm:prSet/>
      <dgm:spPr/>
      <dgm:t>
        <a:bodyPr/>
        <a:lstStyle/>
        <a:p>
          <a:r>
            <a:rPr lang="en-US"/>
            <a:t>- Create local partnerships to increase brand presence.</a:t>
          </a:r>
        </a:p>
      </dgm:t>
    </dgm:pt>
    <dgm:pt modelId="{A414A555-EBCD-4553-823F-1DF65CD7547A}" type="parTrans" cxnId="{C5035C83-DD2E-470C-85BF-9F0D1F605D00}">
      <dgm:prSet/>
      <dgm:spPr/>
      <dgm:t>
        <a:bodyPr/>
        <a:lstStyle/>
        <a:p>
          <a:endParaRPr lang="en-US"/>
        </a:p>
      </dgm:t>
    </dgm:pt>
    <dgm:pt modelId="{51A3D41A-544B-4F76-92DE-9FE50AB18461}" type="sibTrans" cxnId="{C5035C83-DD2E-470C-85BF-9F0D1F605D00}">
      <dgm:prSet/>
      <dgm:spPr/>
      <dgm:t>
        <a:bodyPr/>
        <a:lstStyle/>
        <a:p>
          <a:endParaRPr lang="en-US"/>
        </a:p>
      </dgm:t>
    </dgm:pt>
    <dgm:pt modelId="{49906FFD-B1B4-4E8C-8509-3659ACB58524}" type="pres">
      <dgm:prSet presAssocID="{65C6C1CC-18DB-42CD-AFAA-9BF8A3B57761}" presName="diagram" presStyleCnt="0">
        <dgm:presLayoutVars>
          <dgm:dir/>
          <dgm:resizeHandles val="exact"/>
        </dgm:presLayoutVars>
      </dgm:prSet>
      <dgm:spPr/>
    </dgm:pt>
    <dgm:pt modelId="{D917E28E-2982-4872-9A51-E9959B70EB4B}" type="pres">
      <dgm:prSet presAssocID="{DA6C45F4-5B70-403D-871A-52F046A3FF0A}" presName="node" presStyleLbl="node1" presStyleIdx="0" presStyleCnt="11">
        <dgm:presLayoutVars>
          <dgm:bulletEnabled val="1"/>
        </dgm:presLayoutVars>
      </dgm:prSet>
      <dgm:spPr/>
    </dgm:pt>
    <dgm:pt modelId="{30898D6C-89C9-450D-889F-52121D37E25D}" type="pres">
      <dgm:prSet presAssocID="{99512FE7-3E02-42DE-9C3E-1578F31751EF}" presName="sibTrans" presStyleCnt="0"/>
      <dgm:spPr/>
    </dgm:pt>
    <dgm:pt modelId="{90A79A1E-2B3F-4680-BE1A-D5258E7103A8}" type="pres">
      <dgm:prSet presAssocID="{5779A166-84A1-41E3-A341-CC9F65B56567}" presName="node" presStyleLbl="node1" presStyleIdx="1" presStyleCnt="11">
        <dgm:presLayoutVars>
          <dgm:bulletEnabled val="1"/>
        </dgm:presLayoutVars>
      </dgm:prSet>
      <dgm:spPr/>
    </dgm:pt>
    <dgm:pt modelId="{147B7327-DC77-46D1-AC14-96AD30D50545}" type="pres">
      <dgm:prSet presAssocID="{3F9068C5-628E-421F-B014-D1346239D860}" presName="sibTrans" presStyleCnt="0"/>
      <dgm:spPr/>
    </dgm:pt>
    <dgm:pt modelId="{CFD3761D-6157-41BA-8884-D3415911BD41}" type="pres">
      <dgm:prSet presAssocID="{14BA2BD4-7052-4EF8-BF09-054186F5030C}" presName="node" presStyleLbl="node1" presStyleIdx="2" presStyleCnt="11">
        <dgm:presLayoutVars>
          <dgm:bulletEnabled val="1"/>
        </dgm:presLayoutVars>
      </dgm:prSet>
      <dgm:spPr/>
    </dgm:pt>
    <dgm:pt modelId="{0FE2C43F-141F-4EF0-AA95-74C12F79D132}" type="pres">
      <dgm:prSet presAssocID="{19646700-6F1D-43BD-851A-5D93841AF279}" presName="sibTrans" presStyleCnt="0"/>
      <dgm:spPr/>
    </dgm:pt>
    <dgm:pt modelId="{824B472A-E29F-4E69-9C32-566F62D98670}" type="pres">
      <dgm:prSet presAssocID="{94620A71-A89A-4B25-B035-FC2AF3B9F51B}" presName="node" presStyleLbl="node1" presStyleIdx="3" presStyleCnt="11">
        <dgm:presLayoutVars>
          <dgm:bulletEnabled val="1"/>
        </dgm:presLayoutVars>
      </dgm:prSet>
      <dgm:spPr/>
    </dgm:pt>
    <dgm:pt modelId="{7495FA63-8845-490D-9B92-48226C77B12B}" type="pres">
      <dgm:prSet presAssocID="{89D46899-0BDD-4019-956E-CB63F813B903}" presName="sibTrans" presStyleCnt="0"/>
      <dgm:spPr/>
    </dgm:pt>
    <dgm:pt modelId="{838ADD9D-5242-49CD-AB5A-83BF9C031C0B}" type="pres">
      <dgm:prSet presAssocID="{77E80824-87C3-40EB-83F9-F4454DC33D4D}" presName="node" presStyleLbl="node1" presStyleIdx="4" presStyleCnt="11">
        <dgm:presLayoutVars>
          <dgm:bulletEnabled val="1"/>
        </dgm:presLayoutVars>
      </dgm:prSet>
      <dgm:spPr/>
    </dgm:pt>
    <dgm:pt modelId="{46450B58-A8EF-41A3-B1C2-5A341B25EBF2}" type="pres">
      <dgm:prSet presAssocID="{AD3F4629-A675-4C06-B358-019DA2A736DA}" presName="sibTrans" presStyleCnt="0"/>
      <dgm:spPr/>
    </dgm:pt>
    <dgm:pt modelId="{8DB7116C-5388-49A5-89F0-6290999391E5}" type="pres">
      <dgm:prSet presAssocID="{6343B925-5316-45BF-9016-8566B5755D3D}" presName="node" presStyleLbl="node1" presStyleIdx="5" presStyleCnt="11">
        <dgm:presLayoutVars>
          <dgm:bulletEnabled val="1"/>
        </dgm:presLayoutVars>
      </dgm:prSet>
      <dgm:spPr/>
    </dgm:pt>
    <dgm:pt modelId="{A44B5804-9EBC-4618-8CAE-67FC79D0C70A}" type="pres">
      <dgm:prSet presAssocID="{73CDA3F3-5BF3-4405-BC7B-D5DC13F2CD49}" presName="sibTrans" presStyleCnt="0"/>
      <dgm:spPr/>
    </dgm:pt>
    <dgm:pt modelId="{F40038BA-46EC-4F9C-AB88-6229F9EF46BF}" type="pres">
      <dgm:prSet presAssocID="{B0BB6281-76DD-4885-9C16-C2F0A8BAAB90}" presName="node" presStyleLbl="node1" presStyleIdx="6" presStyleCnt="11">
        <dgm:presLayoutVars>
          <dgm:bulletEnabled val="1"/>
        </dgm:presLayoutVars>
      </dgm:prSet>
      <dgm:spPr/>
    </dgm:pt>
    <dgm:pt modelId="{8CE11EAB-60C6-4660-A283-0328C44E1203}" type="pres">
      <dgm:prSet presAssocID="{20CD4531-ED5C-4597-AA1F-3BB12EA80108}" presName="sibTrans" presStyleCnt="0"/>
      <dgm:spPr/>
    </dgm:pt>
    <dgm:pt modelId="{A0209088-B92F-4699-97BE-7AE00074F936}" type="pres">
      <dgm:prSet presAssocID="{7E4D2446-AD43-47A7-A900-AA124D81910E}" presName="node" presStyleLbl="node1" presStyleIdx="7" presStyleCnt="11">
        <dgm:presLayoutVars>
          <dgm:bulletEnabled val="1"/>
        </dgm:presLayoutVars>
      </dgm:prSet>
      <dgm:spPr/>
    </dgm:pt>
    <dgm:pt modelId="{DE06F56A-1CDA-43DD-BEFA-6EC293C533D4}" type="pres">
      <dgm:prSet presAssocID="{0D90D1C7-F32F-4126-BE3F-259D7F66F81A}" presName="sibTrans" presStyleCnt="0"/>
      <dgm:spPr/>
    </dgm:pt>
    <dgm:pt modelId="{0252B768-7C33-466E-96FD-A3B8CE082152}" type="pres">
      <dgm:prSet presAssocID="{1FE5EA0C-898E-4FFB-9979-E78AD427561C}" presName="node" presStyleLbl="node1" presStyleIdx="8" presStyleCnt="11">
        <dgm:presLayoutVars>
          <dgm:bulletEnabled val="1"/>
        </dgm:presLayoutVars>
      </dgm:prSet>
      <dgm:spPr/>
    </dgm:pt>
    <dgm:pt modelId="{65ABB517-1F92-4D2B-A0C0-46F0D07EC18B}" type="pres">
      <dgm:prSet presAssocID="{BC61ECFF-4E58-4E0D-85D3-9F0E36D1AF42}" presName="sibTrans" presStyleCnt="0"/>
      <dgm:spPr/>
    </dgm:pt>
    <dgm:pt modelId="{87929D3D-BB7A-4FFD-A5BD-6704A400894B}" type="pres">
      <dgm:prSet presAssocID="{CF2AF55F-C3C4-4BC7-A67F-5FA8F46F26F7}" presName="node" presStyleLbl="node1" presStyleIdx="9" presStyleCnt="11">
        <dgm:presLayoutVars>
          <dgm:bulletEnabled val="1"/>
        </dgm:presLayoutVars>
      </dgm:prSet>
      <dgm:spPr/>
    </dgm:pt>
    <dgm:pt modelId="{84BA7464-3003-459C-A08E-EF06C6592510}" type="pres">
      <dgm:prSet presAssocID="{E2B49E41-719E-4046-92F5-D62A34C09E9E}" presName="sibTrans" presStyleCnt="0"/>
      <dgm:spPr/>
    </dgm:pt>
    <dgm:pt modelId="{5A6CA677-8C3A-4609-9BA5-36F1FE405D6F}" type="pres">
      <dgm:prSet presAssocID="{C75857EE-8847-46E0-A3B1-A3D318932832}" presName="node" presStyleLbl="node1" presStyleIdx="10" presStyleCnt="11">
        <dgm:presLayoutVars>
          <dgm:bulletEnabled val="1"/>
        </dgm:presLayoutVars>
      </dgm:prSet>
      <dgm:spPr/>
    </dgm:pt>
  </dgm:ptLst>
  <dgm:cxnLst>
    <dgm:cxn modelId="{9C888402-DB2C-42B8-B366-0A7B546F4C36}" type="presOf" srcId="{7E4D2446-AD43-47A7-A900-AA124D81910E}" destId="{A0209088-B92F-4699-97BE-7AE00074F936}" srcOrd="0" destOrd="0" presId="urn:microsoft.com/office/officeart/2005/8/layout/default"/>
    <dgm:cxn modelId="{71D67C11-9625-4E51-B42C-910D6FD153F5}" srcId="{65C6C1CC-18DB-42CD-AFAA-9BF8A3B57761}" destId="{1FE5EA0C-898E-4FFB-9979-E78AD427561C}" srcOrd="8" destOrd="0" parTransId="{605A1EA2-A2C8-4346-ACA0-25FB11A7B35A}" sibTransId="{BC61ECFF-4E58-4E0D-85D3-9F0E36D1AF42}"/>
    <dgm:cxn modelId="{8418CC31-D28B-4879-BCCC-0BF15599CFB1}" type="presOf" srcId="{14BA2BD4-7052-4EF8-BF09-054186F5030C}" destId="{CFD3761D-6157-41BA-8884-D3415911BD41}" srcOrd="0" destOrd="0" presId="urn:microsoft.com/office/officeart/2005/8/layout/default"/>
    <dgm:cxn modelId="{FEA43743-AE0D-4AA3-B517-F53BC4C6E03B}" type="presOf" srcId="{DA6C45F4-5B70-403D-871A-52F046A3FF0A}" destId="{D917E28E-2982-4872-9A51-E9959B70EB4B}" srcOrd="0" destOrd="0" presId="urn:microsoft.com/office/officeart/2005/8/layout/default"/>
    <dgm:cxn modelId="{05B94344-7DBB-4941-B3C9-C20E031E65E0}" srcId="{65C6C1CC-18DB-42CD-AFAA-9BF8A3B57761}" destId="{DA6C45F4-5B70-403D-871A-52F046A3FF0A}" srcOrd="0" destOrd="0" parTransId="{2C0665BA-01A0-4521-816C-F7856F1C6C44}" sibTransId="{99512FE7-3E02-42DE-9C3E-1578F31751EF}"/>
    <dgm:cxn modelId="{4AA4844C-F748-4685-9CFF-4F537C70EBD5}" type="presOf" srcId="{5779A166-84A1-41E3-A341-CC9F65B56567}" destId="{90A79A1E-2B3F-4680-BE1A-D5258E7103A8}" srcOrd="0" destOrd="0" presId="urn:microsoft.com/office/officeart/2005/8/layout/default"/>
    <dgm:cxn modelId="{8981B671-2996-471C-816D-65FAAECCD5E5}" type="presOf" srcId="{77E80824-87C3-40EB-83F9-F4454DC33D4D}" destId="{838ADD9D-5242-49CD-AB5A-83BF9C031C0B}" srcOrd="0" destOrd="0" presId="urn:microsoft.com/office/officeart/2005/8/layout/default"/>
    <dgm:cxn modelId="{163A4654-3F14-4051-8488-55D11DE79037}" srcId="{65C6C1CC-18DB-42CD-AFAA-9BF8A3B57761}" destId="{B0BB6281-76DD-4885-9C16-C2F0A8BAAB90}" srcOrd="6" destOrd="0" parTransId="{96B26E37-279A-4BE7-82FC-243AA6B11255}" sibTransId="{20CD4531-ED5C-4597-AA1F-3BB12EA80108}"/>
    <dgm:cxn modelId="{CFF29159-8FE5-4C60-8668-4D7F84A4FE33}" srcId="{65C6C1CC-18DB-42CD-AFAA-9BF8A3B57761}" destId="{CF2AF55F-C3C4-4BC7-A67F-5FA8F46F26F7}" srcOrd="9" destOrd="0" parTransId="{B6669DDD-479F-4E85-8D1F-3B1DAEBE5E2B}" sibTransId="{E2B49E41-719E-4046-92F5-D62A34C09E9E}"/>
    <dgm:cxn modelId="{3847297F-CDB0-4593-83A0-24B383EC2CBD}" srcId="{65C6C1CC-18DB-42CD-AFAA-9BF8A3B57761}" destId="{94620A71-A89A-4B25-B035-FC2AF3B9F51B}" srcOrd="3" destOrd="0" parTransId="{D553E5C1-D908-4536-8E7E-1DA0A5AB09DD}" sibTransId="{89D46899-0BDD-4019-956E-CB63F813B903}"/>
    <dgm:cxn modelId="{BD8B1C81-C255-4607-A1F3-F9257A654683}" type="presOf" srcId="{6343B925-5316-45BF-9016-8566B5755D3D}" destId="{8DB7116C-5388-49A5-89F0-6290999391E5}" srcOrd="0" destOrd="0" presId="urn:microsoft.com/office/officeart/2005/8/layout/default"/>
    <dgm:cxn modelId="{C5035C83-DD2E-470C-85BF-9F0D1F605D00}" srcId="{65C6C1CC-18DB-42CD-AFAA-9BF8A3B57761}" destId="{C75857EE-8847-46E0-A3B1-A3D318932832}" srcOrd="10" destOrd="0" parTransId="{A414A555-EBCD-4553-823F-1DF65CD7547A}" sibTransId="{51A3D41A-544B-4F76-92DE-9FE50AB18461}"/>
    <dgm:cxn modelId="{CAC76683-062C-4E9D-B9C9-1222E137A290}" type="presOf" srcId="{CF2AF55F-C3C4-4BC7-A67F-5FA8F46F26F7}" destId="{87929D3D-BB7A-4FFD-A5BD-6704A400894B}" srcOrd="0" destOrd="0" presId="urn:microsoft.com/office/officeart/2005/8/layout/default"/>
    <dgm:cxn modelId="{A0D6AF87-9B5F-47F6-AFAE-E656FF54A2AF}" type="presOf" srcId="{B0BB6281-76DD-4885-9C16-C2F0A8BAAB90}" destId="{F40038BA-46EC-4F9C-AB88-6229F9EF46BF}" srcOrd="0" destOrd="0" presId="urn:microsoft.com/office/officeart/2005/8/layout/default"/>
    <dgm:cxn modelId="{7D088790-A541-4DF8-833D-EEE53AC8DFB9}" type="presOf" srcId="{1FE5EA0C-898E-4FFB-9979-E78AD427561C}" destId="{0252B768-7C33-466E-96FD-A3B8CE082152}" srcOrd="0" destOrd="0" presId="urn:microsoft.com/office/officeart/2005/8/layout/default"/>
    <dgm:cxn modelId="{2F8B88A8-0651-44AB-B8DC-30F8423982CB}" type="presOf" srcId="{65C6C1CC-18DB-42CD-AFAA-9BF8A3B57761}" destId="{49906FFD-B1B4-4E8C-8509-3659ACB58524}" srcOrd="0" destOrd="0" presId="urn:microsoft.com/office/officeart/2005/8/layout/default"/>
    <dgm:cxn modelId="{94E54ABA-02C6-4919-B12E-DC24600DCCE9}" srcId="{65C6C1CC-18DB-42CD-AFAA-9BF8A3B57761}" destId="{7E4D2446-AD43-47A7-A900-AA124D81910E}" srcOrd="7" destOrd="0" parTransId="{76DF6ACD-58B8-45E5-8767-9C5FBD10864F}" sibTransId="{0D90D1C7-F32F-4126-BE3F-259D7F66F81A}"/>
    <dgm:cxn modelId="{5E8B1EC7-5845-4629-A404-EC26680A3B50}" srcId="{65C6C1CC-18DB-42CD-AFAA-9BF8A3B57761}" destId="{6343B925-5316-45BF-9016-8566B5755D3D}" srcOrd="5" destOrd="0" parTransId="{924E2782-E7FE-470B-91A7-91789E3D7B9D}" sibTransId="{73CDA3F3-5BF3-4405-BC7B-D5DC13F2CD49}"/>
    <dgm:cxn modelId="{F2FBF5DA-BC0D-4F8F-B1E7-8339865151FE}" srcId="{65C6C1CC-18DB-42CD-AFAA-9BF8A3B57761}" destId="{5779A166-84A1-41E3-A341-CC9F65B56567}" srcOrd="1" destOrd="0" parTransId="{7E836335-5ABE-4A37-B78C-3C0C4DCB444C}" sibTransId="{3F9068C5-628E-421F-B014-D1346239D860}"/>
    <dgm:cxn modelId="{D9E5A3DF-F680-42B8-BD14-99E3DDB60AFB}" type="presOf" srcId="{94620A71-A89A-4B25-B035-FC2AF3B9F51B}" destId="{824B472A-E29F-4E69-9C32-566F62D98670}" srcOrd="0" destOrd="0" presId="urn:microsoft.com/office/officeart/2005/8/layout/default"/>
    <dgm:cxn modelId="{61C751F5-8D0A-423F-9C9B-5CBFD66F3154}" type="presOf" srcId="{C75857EE-8847-46E0-A3B1-A3D318932832}" destId="{5A6CA677-8C3A-4609-9BA5-36F1FE405D6F}" srcOrd="0" destOrd="0" presId="urn:microsoft.com/office/officeart/2005/8/layout/default"/>
    <dgm:cxn modelId="{4B564EF8-E364-40AB-843F-BDEFBC07E679}" srcId="{65C6C1CC-18DB-42CD-AFAA-9BF8A3B57761}" destId="{14BA2BD4-7052-4EF8-BF09-054186F5030C}" srcOrd="2" destOrd="0" parTransId="{B972EC80-4BC4-47EE-AFEF-A90489F16EC8}" sibTransId="{19646700-6F1D-43BD-851A-5D93841AF279}"/>
    <dgm:cxn modelId="{8709C4FE-8350-40B3-AA61-0EC9CDD3F7F1}" srcId="{65C6C1CC-18DB-42CD-AFAA-9BF8A3B57761}" destId="{77E80824-87C3-40EB-83F9-F4454DC33D4D}" srcOrd="4" destOrd="0" parTransId="{E518B7B4-CC67-4CDA-91F5-C2034FE27CDA}" sibTransId="{AD3F4629-A675-4C06-B358-019DA2A736DA}"/>
    <dgm:cxn modelId="{95DD6991-40FE-4666-AA41-BCB8123C88CD}" type="presParOf" srcId="{49906FFD-B1B4-4E8C-8509-3659ACB58524}" destId="{D917E28E-2982-4872-9A51-E9959B70EB4B}" srcOrd="0" destOrd="0" presId="urn:microsoft.com/office/officeart/2005/8/layout/default"/>
    <dgm:cxn modelId="{0B110E68-9F6E-40AB-B623-54AC03415B24}" type="presParOf" srcId="{49906FFD-B1B4-4E8C-8509-3659ACB58524}" destId="{30898D6C-89C9-450D-889F-52121D37E25D}" srcOrd="1" destOrd="0" presId="urn:microsoft.com/office/officeart/2005/8/layout/default"/>
    <dgm:cxn modelId="{33BCB47A-525F-4641-9C7F-8C4BA8BC5663}" type="presParOf" srcId="{49906FFD-B1B4-4E8C-8509-3659ACB58524}" destId="{90A79A1E-2B3F-4680-BE1A-D5258E7103A8}" srcOrd="2" destOrd="0" presId="urn:microsoft.com/office/officeart/2005/8/layout/default"/>
    <dgm:cxn modelId="{9911EA20-999B-4FF8-9736-9DFF44B901CF}" type="presParOf" srcId="{49906FFD-B1B4-4E8C-8509-3659ACB58524}" destId="{147B7327-DC77-46D1-AC14-96AD30D50545}" srcOrd="3" destOrd="0" presId="urn:microsoft.com/office/officeart/2005/8/layout/default"/>
    <dgm:cxn modelId="{9CB37516-D34A-4810-9FF8-0D33ACDE5363}" type="presParOf" srcId="{49906FFD-B1B4-4E8C-8509-3659ACB58524}" destId="{CFD3761D-6157-41BA-8884-D3415911BD41}" srcOrd="4" destOrd="0" presId="urn:microsoft.com/office/officeart/2005/8/layout/default"/>
    <dgm:cxn modelId="{0C4E92AD-AEB5-4A26-AC7C-B791F7C694D2}" type="presParOf" srcId="{49906FFD-B1B4-4E8C-8509-3659ACB58524}" destId="{0FE2C43F-141F-4EF0-AA95-74C12F79D132}" srcOrd="5" destOrd="0" presId="urn:microsoft.com/office/officeart/2005/8/layout/default"/>
    <dgm:cxn modelId="{9F6A6B1A-B442-497D-B1F0-2FDE1357EF5C}" type="presParOf" srcId="{49906FFD-B1B4-4E8C-8509-3659ACB58524}" destId="{824B472A-E29F-4E69-9C32-566F62D98670}" srcOrd="6" destOrd="0" presId="urn:microsoft.com/office/officeart/2005/8/layout/default"/>
    <dgm:cxn modelId="{C58B176B-592D-44A8-9F68-86DBD7323058}" type="presParOf" srcId="{49906FFD-B1B4-4E8C-8509-3659ACB58524}" destId="{7495FA63-8845-490D-9B92-48226C77B12B}" srcOrd="7" destOrd="0" presId="urn:microsoft.com/office/officeart/2005/8/layout/default"/>
    <dgm:cxn modelId="{0E5872F3-08B7-4B33-BF0F-0F4863FCE55B}" type="presParOf" srcId="{49906FFD-B1B4-4E8C-8509-3659ACB58524}" destId="{838ADD9D-5242-49CD-AB5A-83BF9C031C0B}" srcOrd="8" destOrd="0" presId="urn:microsoft.com/office/officeart/2005/8/layout/default"/>
    <dgm:cxn modelId="{F2732A65-392F-44AF-A3DB-6A51AB027C32}" type="presParOf" srcId="{49906FFD-B1B4-4E8C-8509-3659ACB58524}" destId="{46450B58-A8EF-41A3-B1C2-5A341B25EBF2}" srcOrd="9" destOrd="0" presId="urn:microsoft.com/office/officeart/2005/8/layout/default"/>
    <dgm:cxn modelId="{F3F1A6AE-0D9C-4D13-B6C8-5A345C387323}" type="presParOf" srcId="{49906FFD-B1B4-4E8C-8509-3659ACB58524}" destId="{8DB7116C-5388-49A5-89F0-6290999391E5}" srcOrd="10" destOrd="0" presId="urn:microsoft.com/office/officeart/2005/8/layout/default"/>
    <dgm:cxn modelId="{386F6FBA-2500-463B-BF7B-BAF3650ECDFA}" type="presParOf" srcId="{49906FFD-B1B4-4E8C-8509-3659ACB58524}" destId="{A44B5804-9EBC-4618-8CAE-67FC79D0C70A}" srcOrd="11" destOrd="0" presId="urn:microsoft.com/office/officeart/2005/8/layout/default"/>
    <dgm:cxn modelId="{97268A29-37DB-4DE6-B3AC-6815F9F66551}" type="presParOf" srcId="{49906FFD-B1B4-4E8C-8509-3659ACB58524}" destId="{F40038BA-46EC-4F9C-AB88-6229F9EF46BF}" srcOrd="12" destOrd="0" presId="urn:microsoft.com/office/officeart/2005/8/layout/default"/>
    <dgm:cxn modelId="{78E9B4F2-A8C8-4FB8-9304-3E02E9B654BB}" type="presParOf" srcId="{49906FFD-B1B4-4E8C-8509-3659ACB58524}" destId="{8CE11EAB-60C6-4660-A283-0328C44E1203}" srcOrd="13" destOrd="0" presId="urn:microsoft.com/office/officeart/2005/8/layout/default"/>
    <dgm:cxn modelId="{FD69E546-DE51-4369-8FBA-90691D013044}" type="presParOf" srcId="{49906FFD-B1B4-4E8C-8509-3659ACB58524}" destId="{A0209088-B92F-4699-97BE-7AE00074F936}" srcOrd="14" destOrd="0" presId="urn:microsoft.com/office/officeart/2005/8/layout/default"/>
    <dgm:cxn modelId="{AC855EF7-89D4-4538-A013-19C9242F833F}" type="presParOf" srcId="{49906FFD-B1B4-4E8C-8509-3659ACB58524}" destId="{DE06F56A-1CDA-43DD-BEFA-6EC293C533D4}" srcOrd="15" destOrd="0" presId="urn:microsoft.com/office/officeart/2005/8/layout/default"/>
    <dgm:cxn modelId="{91B105E0-13F0-4AD1-844B-F163CE5714B7}" type="presParOf" srcId="{49906FFD-B1B4-4E8C-8509-3659ACB58524}" destId="{0252B768-7C33-466E-96FD-A3B8CE082152}" srcOrd="16" destOrd="0" presId="urn:microsoft.com/office/officeart/2005/8/layout/default"/>
    <dgm:cxn modelId="{C6CE09D2-B63C-4E22-ADF6-D7642476200F}" type="presParOf" srcId="{49906FFD-B1B4-4E8C-8509-3659ACB58524}" destId="{65ABB517-1F92-4D2B-A0C0-46F0D07EC18B}" srcOrd="17" destOrd="0" presId="urn:microsoft.com/office/officeart/2005/8/layout/default"/>
    <dgm:cxn modelId="{A6C1751E-E324-413B-89EF-DE144A1F75E8}" type="presParOf" srcId="{49906FFD-B1B4-4E8C-8509-3659ACB58524}" destId="{87929D3D-BB7A-4FFD-A5BD-6704A400894B}" srcOrd="18" destOrd="0" presId="urn:microsoft.com/office/officeart/2005/8/layout/default"/>
    <dgm:cxn modelId="{83396AB4-7A5A-41C2-8739-2B8708E63ABD}" type="presParOf" srcId="{49906FFD-B1B4-4E8C-8509-3659ACB58524}" destId="{84BA7464-3003-459C-A08E-EF06C6592510}" srcOrd="19" destOrd="0" presId="urn:microsoft.com/office/officeart/2005/8/layout/default"/>
    <dgm:cxn modelId="{FA6B17C5-1B46-4FFA-8ECC-0EBB64F76F74}" type="presParOf" srcId="{49906FFD-B1B4-4E8C-8509-3659ACB58524}" destId="{5A6CA677-8C3A-4609-9BA5-36F1FE405D6F}"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EA8F5E-B408-41F1-B1D1-91B04180BCAC}" type="doc">
      <dgm:prSet loTypeId="urn:microsoft.com/office/officeart/2018/5/layout/IconCircleLabel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E0D23AFA-BE1D-45D0-BA6E-C16DCE8A131B}">
      <dgm:prSet custT="1"/>
      <dgm:spPr/>
      <dgm:t>
        <a:bodyPr/>
        <a:lstStyle/>
        <a:p>
          <a:pPr>
            <a:lnSpc>
              <a:spcPct val="100000"/>
            </a:lnSpc>
            <a:defRPr cap="all"/>
          </a:pPr>
          <a:r>
            <a:rPr lang="en-US" sz="2000" b="1" dirty="0">
              <a:solidFill>
                <a:schemeClr val="accent1">
                  <a:lumMod val="50000"/>
                </a:schemeClr>
              </a:solidFill>
            </a:rPr>
            <a:t>Reasons</a:t>
          </a:r>
        </a:p>
        <a:p>
          <a:pPr>
            <a:lnSpc>
              <a:spcPct val="100000"/>
            </a:lnSpc>
            <a:defRPr cap="all"/>
          </a:pPr>
          <a:r>
            <a:rPr lang="en-US" sz="2000" b="1" dirty="0">
              <a:solidFill>
                <a:schemeClr val="accent1">
                  <a:lumMod val="50000"/>
                </a:schemeClr>
              </a:solidFill>
            </a:rPr>
            <a:t> for Fluctuations</a:t>
          </a:r>
        </a:p>
      </dgm:t>
    </dgm:pt>
    <dgm:pt modelId="{CAA770CD-F132-4F25-B72B-1AF95BF070BB}" type="parTrans" cxnId="{66563539-2112-4A41-BB4E-DCBE717DA55D}">
      <dgm:prSet/>
      <dgm:spPr/>
      <dgm:t>
        <a:bodyPr/>
        <a:lstStyle/>
        <a:p>
          <a:endParaRPr lang="en-US"/>
        </a:p>
      </dgm:t>
    </dgm:pt>
    <dgm:pt modelId="{BBB656D6-4E11-4949-B3AE-3A1949A408D7}" type="sibTrans" cxnId="{66563539-2112-4A41-BB4E-DCBE717DA55D}">
      <dgm:prSet/>
      <dgm:spPr/>
      <dgm:t>
        <a:bodyPr/>
        <a:lstStyle/>
        <a:p>
          <a:endParaRPr lang="en-US"/>
        </a:p>
      </dgm:t>
    </dgm:pt>
    <dgm:pt modelId="{2EA3C27D-F1EA-4D16-9288-BD4C9B0687BB}">
      <dgm:prSet custT="1"/>
      <dgm:spPr/>
      <dgm:t>
        <a:bodyPr/>
        <a:lstStyle/>
        <a:p>
          <a:pPr>
            <a:lnSpc>
              <a:spcPct val="100000"/>
            </a:lnSpc>
            <a:defRPr cap="all"/>
          </a:pPr>
          <a:r>
            <a:rPr lang="en-US" sz="1400" b="1" dirty="0">
              <a:solidFill>
                <a:srgbClr val="FF0000"/>
              </a:solidFill>
            </a:rPr>
            <a:t>Economic Factors</a:t>
          </a:r>
        </a:p>
        <a:p>
          <a:pPr>
            <a:lnSpc>
              <a:spcPct val="100000"/>
            </a:lnSpc>
            <a:defRPr cap="all"/>
          </a:pPr>
          <a:r>
            <a:rPr lang="en-US" sz="1400" dirty="0"/>
            <a:t> </a:t>
          </a:r>
          <a:r>
            <a:rPr lang="en-US" sz="1100" dirty="0"/>
            <a:t>Changes in economic conditions may affect the amount of money available for quality improvement or lead to budget cuts.</a:t>
          </a:r>
        </a:p>
      </dgm:t>
    </dgm:pt>
    <dgm:pt modelId="{336D6808-B4D4-4BF3-967C-558139748590}" type="parTrans" cxnId="{FEABCF9F-7BD5-4276-B09C-92CD6BAB40DB}">
      <dgm:prSet/>
      <dgm:spPr/>
      <dgm:t>
        <a:bodyPr/>
        <a:lstStyle/>
        <a:p>
          <a:endParaRPr lang="en-US"/>
        </a:p>
      </dgm:t>
    </dgm:pt>
    <dgm:pt modelId="{A1B33146-E37E-4EE2-8D28-1276106402F3}" type="sibTrans" cxnId="{FEABCF9F-7BD5-4276-B09C-92CD6BAB40DB}">
      <dgm:prSet/>
      <dgm:spPr/>
      <dgm:t>
        <a:bodyPr/>
        <a:lstStyle/>
        <a:p>
          <a:endParaRPr lang="en-US"/>
        </a:p>
      </dgm:t>
    </dgm:pt>
    <dgm:pt modelId="{12112F68-572A-45C6-BC7C-1A2630BC3D4A}">
      <dgm:prSet custT="1"/>
      <dgm:spPr/>
      <dgm:t>
        <a:bodyPr/>
        <a:lstStyle/>
        <a:p>
          <a:pPr>
            <a:lnSpc>
              <a:spcPct val="100000"/>
            </a:lnSpc>
            <a:defRPr cap="all"/>
          </a:pPr>
          <a:r>
            <a:rPr lang="en-US" sz="1400" b="1" dirty="0">
              <a:solidFill>
                <a:srgbClr val="FF0000"/>
              </a:solidFill>
            </a:rPr>
            <a:t>Service Changes</a:t>
          </a:r>
          <a:endParaRPr lang="en-US" sz="1400" dirty="0"/>
        </a:p>
        <a:p>
          <a:pPr>
            <a:lnSpc>
              <a:spcPct val="100000"/>
            </a:lnSpc>
            <a:defRPr cap="all"/>
          </a:pPr>
          <a:r>
            <a:rPr lang="en-US" sz="1100" dirty="0"/>
            <a:t>The introduction of new services or removal of existing ones may change customers’ satisfaction level.</a:t>
          </a:r>
        </a:p>
      </dgm:t>
    </dgm:pt>
    <dgm:pt modelId="{F08350BF-6FCC-4FD0-8B19-7E5F48333F77}" type="parTrans" cxnId="{2586CCE8-D7C2-4BBE-94BA-2D4D8A12BC3F}">
      <dgm:prSet/>
      <dgm:spPr/>
      <dgm:t>
        <a:bodyPr/>
        <a:lstStyle/>
        <a:p>
          <a:endParaRPr lang="en-US"/>
        </a:p>
      </dgm:t>
    </dgm:pt>
    <dgm:pt modelId="{710C11FF-8039-4052-BB28-6C5F24C0BE97}" type="sibTrans" cxnId="{2586CCE8-D7C2-4BBE-94BA-2D4D8A12BC3F}">
      <dgm:prSet/>
      <dgm:spPr/>
      <dgm:t>
        <a:bodyPr/>
        <a:lstStyle/>
        <a:p>
          <a:endParaRPr lang="en-US"/>
        </a:p>
      </dgm:t>
    </dgm:pt>
    <dgm:pt modelId="{250E1485-8B67-43AD-AF56-9D2CD972A146}">
      <dgm:prSet custT="1"/>
      <dgm:spPr/>
      <dgm:t>
        <a:bodyPr/>
        <a:lstStyle/>
        <a:p>
          <a:pPr>
            <a:lnSpc>
              <a:spcPct val="100000"/>
            </a:lnSpc>
            <a:defRPr cap="all"/>
          </a:pPr>
          <a:r>
            <a:rPr lang="en-US" sz="1400" b="1" dirty="0">
              <a:solidFill>
                <a:srgbClr val="FF0000"/>
              </a:solidFill>
            </a:rPr>
            <a:t>Competitors Influence</a:t>
          </a:r>
        </a:p>
        <a:p>
          <a:pPr>
            <a:lnSpc>
              <a:spcPct val="100000"/>
            </a:lnSpc>
            <a:defRPr cap="all"/>
          </a:pPr>
          <a:r>
            <a:rPr lang="en-US" sz="1100" dirty="0"/>
            <a:t> Innovations by competitors can result in changes in consumer expectations. </a:t>
          </a:r>
        </a:p>
      </dgm:t>
    </dgm:pt>
    <dgm:pt modelId="{E6F0843D-8C9C-40B8-A328-4CBA999A84F8}" type="parTrans" cxnId="{4D07C3C5-8686-4F10-A4C5-F903C4EB4DFF}">
      <dgm:prSet/>
      <dgm:spPr/>
      <dgm:t>
        <a:bodyPr/>
        <a:lstStyle/>
        <a:p>
          <a:endParaRPr lang="en-US"/>
        </a:p>
      </dgm:t>
    </dgm:pt>
    <dgm:pt modelId="{B2F357B9-D6B1-4485-8024-11E38D487BF0}" type="sibTrans" cxnId="{4D07C3C5-8686-4F10-A4C5-F903C4EB4DFF}">
      <dgm:prSet/>
      <dgm:spPr/>
      <dgm:t>
        <a:bodyPr/>
        <a:lstStyle/>
        <a:p>
          <a:endParaRPr lang="en-US"/>
        </a:p>
      </dgm:t>
    </dgm:pt>
    <dgm:pt modelId="{AAB9B433-8DB3-4B9E-8106-B80F8285D757}">
      <dgm:prSet custT="1"/>
      <dgm:spPr/>
      <dgm:t>
        <a:bodyPr/>
        <a:lstStyle/>
        <a:p>
          <a:pPr>
            <a:lnSpc>
              <a:spcPct val="100000"/>
            </a:lnSpc>
            <a:defRPr cap="all"/>
          </a:pPr>
          <a:r>
            <a:rPr lang="en-US" sz="1400" b="1" dirty="0">
              <a:solidFill>
                <a:srgbClr val="FF0000"/>
              </a:solidFill>
            </a:rPr>
            <a:t>Operational Challenges</a:t>
          </a:r>
        </a:p>
        <a:p>
          <a:pPr>
            <a:lnSpc>
              <a:spcPct val="100000"/>
            </a:lnSpc>
            <a:defRPr cap="all"/>
          </a:pPr>
          <a:r>
            <a:rPr lang="en-US" sz="1100" dirty="0"/>
            <a:t> Staff strikes, supply chain problems and fleet maintenance can lower service quality temporarily. </a:t>
          </a:r>
        </a:p>
      </dgm:t>
    </dgm:pt>
    <dgm:pt modelId="{E6D2C527-1EF1-42C6-8BC7-BD11D7540044}" type="parTrans" cxnId="{F72C8BD2-0D6D-413F-90AB-9CD1DFBE9F81}">
      <dgm:prSet/>
      <dgm:spPr/>
      <dgm:t>
        <a:bodyPr/>
        <a:lstStyle/>
        <a:p>
          <a:endParaRPr lang="en-US"/>
        </a:p>
      </dgm:t>
    </dgm:pt>
    <dgm:pt modelId="{09E8EB26-6BC2-41ED-9CF3-761177EAA11A}" type="sibTrans" cxnId="{F72C8BD2-0D6D-413F-90AB-9CD1DFBE9F81}">
      <dgm:prSet/>
      <dgm:spPr/>
      <dgm:t>
        <a:bodyPr/>
        <a:lstStyle/>
        <a:p>
          <a:endParaRPr lang="en-US"/>
        </a:p>
      </dgm:t>
    </dgm:pt>
    <dgm:pt modelId="{BCF0C7DD-1204-4A51-8C18-F69090F46943}">
      <dgm:prSet custT="1"/>
      <dgm:spPr/>
      <dgm:t>
        <a:bodyPr/>
        <a:lstStyle/>
        <a:p>
          <a:pPr>
            <a:lnSpc>
              <a:spcPct val="100000"/>
            </a:lnSpc>
            <a:defRPr cap="all"/>
          </a:pPr>
          <a:r>
            <a:rPr lang="en-US" sz="1400" b="1" dirty="0">
              <a:solidFill>
                <a:srgbClr val="FF0000"/>
              </a:solidFill>
            </a:rPr>
            <a:t>Market Trends</a:t>
          </a:r>
        </a:p>
        <a:p>
          <a:pPr>
            <a:lnSpc>
              <a:spcPct val="100000"/>
            </a:lnSpc>
            <a:defRPr cap="all"/>
          </a:pPr>
          <a:r>
            <a:rPr lang="en-US" sz="1100" dirty="0"/>
            <a:t>It is possible that changes in market trends or customer preferences could impact perceived quality. </a:t>
          </a:r>
        </a:p>
      </dgm:t>
    </dgm:pt>
    <dgm:pt modelId="{8D20AC6A-A865-4C20-9580-DA761646C329}" type="parTrans" cxnId="{ED5FDE74-8BAB-4CAB-810B-6195A88BA5FA}">
      <dgm:prSet/>
      <dgm:spPr/>
      <dgm:t>
        <a:bodyPr/>
        <a:lstStyle/>
        <a:p>
          <a:endParaRPr lang="en-US"/>
        </a:p>
      </dgm:t>
    </dgm:pt>
    <dgm:pt modelId="{5CD8D4BE-C317-4EAD-93EC-461D25B84E43}" type="sibTrans" cxnId="{ED5FDE74-8BAB-4CAB-810B-6195A88BA5FA}">
      <dgm:prSet/>
      <dgm:spPr/>
      <dgm:t>
        <a:bodyPr/>
        <a:lstStyle/>
        <a:p>
          <a:endParaRPr lang="en-US"/>
        </a:p>
      </dgm:t>
    </dgm:pt>
    <dgm:pt modelId="{7A5005C0-2B5B-4E86-A42F-D605DDDB9A2B}">
      <dgm:prSet custT="1"/>
      <dgm:spPr/>
      <dgm:t>
        <a:bodyPr/>
        <a:lstStyle/>
        <a:p>
          <a:pPr>
            <a:lnSpc>
              <a:spcPct val="100000"/>
            </a:lnSpc>
            <a:defRPr cap="all"/>
          </a:pPr>
          <a:r>
            <a:rPr lang="en-US" sz="1400" b="1" dirty="0">
              <a:solidFill>
                <a:srgbClr val="FF0000"/>
              </a:solidFill>
            </a:rPr>
            <a:t>External Events</a:t>
          </a:r>
        </a:p>
        <a:p>
          <a:pPr>
            <a:lnSpc>
              <a:spcPct val="100000"/>
            </a:lnSpc>
            <a:defRPr cap="all"/>
          </a:pPr>
          <a:r>
            <a:rPr lang="en-US" sz="1100" dirty="0"/>
            <a:t>Things like pandemics or geopolitical events could interfere with service delivery and alter customers' experiences.</a:t>
          </a:r>
        </a:p>
      </dgm:t>
    </dgm:pt>
    <dgm:pt modelId="{5F13A32C-8A4E-45F3-AB07-D752CFCABF3D}" type="parTrans" cxnId="{20C0E829-D884-4FA6-BE48-34F0FD48E4F0}">
      <dgm:prSet/>
      <dgm:spPr/>
      <dgm:t>
        <a:bodyPr/>
        <a:lstStyle/>
        <a:p>
          <a:endParaRPr lang="en-US"/>
        </a:p>
      </dgm:t>
    </dgm:pt>
    <dgm:pt modelId="{08E76498-FF33-4A50-9854-249CEE7A0A0B}" type="sibTrans" cxnId="{20C0E829-D884-4FA6-BE48-34F0FD48E4F0}">
      <dgm:prSet/>
      <dgm:spPr/>
      <dgm:t>
        <a:bodyPr/>
        <a:lstStyle/>
        <a:p>
          <a:endParaRPr lang="en-US"/>
        </a:p>
      </dgm:t>
    </dgm:pt>
    <dgm:pt modelId="{42D439D3-BD64-4D87-A1C7-EA350EF4B046}" type="pres">
      <dgm:prSet presAssocID="{71EA8F5E-B408-41F1-B1D1-91B04180BCAC}" presName="root" presStyleCnt="0">
        <dgm:presLayoutVars>
          <dgm:dir/>
          <dgm:resizeHandles val="exact"/>
        </dgm:presLayoutVars>
      </dgm:prSet>
      <dgm:spPr/>
    </dgm:pt>
    <dgm:pt modelId="{BE2017A2-B4C7-4929-AF55-F00401A7E50D}" type="pres">
      <dgm:prSet presAssocID="{E0D23AFA-BE1D-45D0-BA6E-C16DCE8A131B}" presName="compNode" presStyleCnt="0"/>
      <dgm:spPr/>
    </dgm:pt>
    <dgm:pt modelId="{AA4A2011-5A14-42B6-86D2-C90DF70D62B9}" type="pres">
      <dgm:prSet presAssocID="{E0D23AFA-BE1D-45D0-BA6E-C16DCE8A131B}" presName="iconBgRect" presStyleLbl="bgShp" presStyleIdx="0" presStyleCnt="7"/>
      <dgm:spPr/>
    </dgm:pt>
    <dgm:pt modelId="{13D8F323-C7B3-4163-B43B-C719D55B2D6D}" type="pres">
      <dgm:prSet presAssocID="{E0D23AFA-BE1D-45D0-BA6E-C16DCE8A131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4C9175E-6CF2-4273-B3F0-ECB61A982CB2}" type="pres">
      <dgm:prSet presAssocID="{E0D23AFA-BE1D-45D0-BA6E-C16DCE8A131B}" presName="spaceRect" presStyleCnt="0"/>
      <dgm:spPr/>
    </dgm:pt>
    <dgm:pt modelId="{61421E09-F7EA-41D9-BA42-A7EB66CD37BA}" type="pres">
      <dgm:prSet presAssocID="{E0D23AFA-BE1D-45D0-BA6E-C16DCE8A131B}" presName="textRect" presStyleLbl="revTx" presStyleIdx="0" presStyleCnt="7" custScaleX="131565">
        <dgm:presLayoutVars>
          <dgm:chMax val="1"/>
          <dgm:chPref val="1"/>
        </dgm:presLayoutVars>
      </dgm:prSet>
      <dgm:spPr/>
    </dgm:pt>
    <dgm:pt modelId="{9B4DEFE1-874C-448A-9A51-8F8924391298}" type="pres">
      <dgm:prSet presAssocID="{BBB656D6-4E11-4949-B3AE-3A1949A408D7}" presName="sibTrans" presStyleCnt="0"/>
      <dgm:spPr/>
    </dgm:pt>
    <dgm:pt modelId="{9B1E3F24-7E81-488C-B940-04A87EBB8BDC}" type="pres">
      <dgm:prSet presAssocID="{2EA3C27D-F1EA-4D16-9288-BD4C9B0687BB}" presName="compNode" presStyleCnt="0"/>
      <dgm:spPr/>
    </dgm:pt>
    <dgm:pt modelId="{65E416DB-379C-4A81-8B22-E62907CE86A7}" type="pres">
      <dgm:prSet presAssocID="{2EA3C27D-F1EA-4D16-9288-BD4C9B0687BB}" presName="iconBgRect" presStyleLbl="bgShp" presStyleIdx="1" presStyleCnt="7"/>
      <dgm:spPr/>
    </dgm:pt>
    <dgm:pt modelId="{D353A32F-FD58-412D-AC0B-44D18776C8A6}" type="pres">
      <dgm:prSet presAssocID="{2EA3C27D-F1EA-4D16-9288-BD4C9B0687B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B00EC938-F0B1-45AF-B973-F3496C520C28}" type="pres">
      <dgm:prSet presAssocID="{2EA3C27D-F1EA-4D16-9288-BD4C9B0687BB}" presName="spaceRect" presStyleCnt="0"/>
      <dgm:spPr/>
    </dgm:pt>
    <dgm:pt modelId="{DFB6096C-5D0A-4DBB-943D-CC0E31DC269B}" type="pres">
      <dgm:prSet presAssocID="{2EA3C27D-F1EA-4D16-9288-BD4C9B0687BB}" presName="textRect" presStyleLbl="revTx" presStyleIdx="1" presStyleCnt="7" custScaleX="165316">
        <dgm:presLayoutVars>
          <dgm:chMax val="1"/>
          <dgm:chPref val="1"/>
        </dgm:presLayoutVars>
      </dgm:prSet>
      <dgm:spPr/>
    </dgm:pt>
    <dgm:pt modelId="{C81BB13E-DC01-47B6-8F8A-2CEAAE401232}" type="pres">
      <dgm:prSet presAssocID="{A1B33146-E37E-4EE2-8D28-1276106402F3}" presName="sibTrans" presStyleCnt="0"/>
      <dgm:spPr/>
    </dgm:pt>
    <dgm:pt modelId="{98786D29-4104-4657-94BF-6551FB964B2C}" type="pres">
      <dgm:prSet presAssocID="{12112F68-572A-45C6-BC7C-1A2630BC3D4A}" presName="compNode" presStyleCnt="0"/>
      <dgm:spPr/>
    </dgm:pt>
    <dgm:pt modelId="{338E6D89-5856-4567-9614-4CCCA2660656}" type="pres">
      <dgm:prSet presAssocID="{12112F68-572A-45C6-BC7C-1A2630BC3D4A}" presName="iconBgRect" presStyleLbl="bgShp" presStyleIdx="2" presStyleCnt="7"/>
      <dgm:spPr/>
    </dgm:pt>
    <dgm:pt modelId="{96E7E4DD-DFA0-4FA9-B49F-B0420CB2B4ED}" type="pres">
      <dgm:prSet presAssocID="{12112F68-572A-45C6-BC7C-1A2630BC3D4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F0006BE5-1025-47ED-BE87-3D27608CE15E}" type="pres">
      <dgm:prSet presAssocID="{12112F68-572A-45C6-BC7C-1A2630BC3D4A}" presName="spaceRect" presStyleCnt="0"/>
      <dgm:spPr/>
    </dgm:pt>
    <dgm:pt modelId="{EF78A05C-9CC7-4A89-A5D1-B73E85F2A1BF}" type="pres">
      <dgm:prSet presAssocID="{12112F68-572A-45C6-BC7C-1A2630BC3D4A}" presName="textRect" presStyleLbl="revTx" presStyleIdx="2" presStyleCnt="7">
        <dgm:presLayoutVars>
          <dgm:chMax val="1"/>
          <dgm:chPref val="1"/>
        </dgm:presLayoutVars>
      </dgm:prSet>
      <dgm:spPr/>
    </dgm:pt>
    <dgm:pt modelId="{C9C8B396-070C-45F3-A0D3-48B31730BCE2}" type="pres">
      <dgm:prSet presAssocID="{710C11FF-8039-4052-BB28-6C5F24C0BE97}" presName="sibTrans" presStyleCnt="0"/>
      <dgm:spPr/>
    </dgm:pt>
    <dgm:pt modelId="{42DC6204-8503-473D-828D-75FDF0C6D535}" type="pres">
      <dgm:prSet presAssocID="{250E1485-8B67-43AD-AF56-9D2CD972A146}" presName="compNode" presStyleCnt="0"/>
      <dgm:spPr/>
    </dgm:pt>
    <dgm:pt modelId="{8D86586D-01D4-4F22-A6A9-F1D26828DC8B}" type="pres">
      <dgm:prSet presAssocID="{250E1485-8B67-43AD-AF56-9D2CD972A146}" presName="iconBgRect" presStyleLbl="bgShp" presStyleIdx="3" presStyleCnt="7"/>
      <dgm:spPr/>
    </dgm:pt>
    <dgm:pt modelId="{9AC0EA9C-B64C-4BCB-9EE4-DE21959CF083}" type="pres">
      <dgm:prSet presAssocID="{250E1485-8B67-43AD-AF56-9D2CD972A1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D1DAE5AB-7758-4355-A928-A795BD32423A}" type="pres">
      <dgm:prSet presAssocID="{250E1485-8B67-43AD-AF56-9D2CD972A146}" presName="spaceRect" presStyleCnt="0"/>
      <dgm:spPr/>
    </dgm:pt>
    <dgm:pt modelId="{F3C2E49C-CEDE-470B-8DA7-B925CF199D45}" type="pres">
      <dgm:prSet presAssocID="{250E1485-8B67-43AD-AF56-9D2CD972A146}" presName="textRect" presStyleLbl="revTx" presStyleIdx="3" presStyleCnt="7">
        <dgm:presLayoutVars>
          <dgm:chMax val="1"/>
          <dgm:chPref val="1"/>
        </dgm:presLayoutVars>
      </dgm:prSet>
      <dgm:spPr/>
    </dgm:pt>
    <dgm:pt modelId="{BF65654B-2F0F-4BEE-8273-0F0B663B9DFF}" type="pres">
      <dgm:prSet presAssocID="{B2F357B9-D6B1-4485-8024-11E38D487BF0}" presName="sibTrans" presStyleCnt="0"/>
      <dgm:spPr/>
    </dgm:pt>
    <dgm:pt modelId="{CF3AA1E3-7CF5-4F63-8549-652993C4C212}" type="pres">
      <dgm:prSet presAssocID="{AAB9B433-8DB3-4B9E-8106-B80F8285D757}" presName="compNode" presStyleCnt="0"/>
      <dgm:spPr/>
    </dgm:pt>
    <dgm:pt modelId="{7F94C38E-0694-4D2F-9A67-5DFB074CB98E}" type="pres">
      <dgm:prSet presAssocID="{AAB9B433-8DB3-4B9E-8106-B80F8285D757}" presName="iconBgRect" presStyleLbl="bgShp" presStyleIdx="4" presStyleCnt="7"/>
      <dgm:spPr/>
    </dgm:pt>
    <dgm:pt modelId="{69EBE020-62DE-45FD-A968-429B86DF3E71}" type="pres">
      <dgm:prSet presAssocID="{AAB9B433-8DB3-4B9E-8106-B80F8285D75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p truck"/>
        </a:ext>
      </dgm:extLst>
    </dgm:pt>
    <dgm:pt modelId="{A618A173-311B-4144-9DD5-19E53317A6D6}" type="pres">
      <dgm:prSet presAssocID="{AAB9B433-8DB3-4B9E-8106-B80F8285D757}" presName="spaceRect" presStyleCnt="0"/>
      <dgm:spPr/>
    </dgm:pt>
    <dgm:pt modelId="{C1B53153-8DAB-49CA-8BBF-16854D56C5B0}" type="pres">
      <dgm:prSet presAssocID="{AAB9B433-8DB3-4B9E-8106-B80F8285D757}" presName="textRect" presStyleLbl="revTx" presStyleIdx="4" presStyleCnt="7" custScaleX="163578">
        <dgm:presLayoutVars>
          <dgm:chMax val="1"/>
          <dgm:chPref val="1"/>
        </dgm:presLayoutVars>
      </dgm:prSet>
      <dgm:spPr/>
    </dgm:pt>
    <dgm:pt modelId="{349A2115-BD93-4AF4-BE7C-E07E111DF9F0}" type="pres">
      <dgm:prSet presAssocID="{09E8EB26-6BC2-41ED-9CF3-761177EAA11A}" presName="sibTrans" presStyleCnt="0"/>
      <dgm:spPr/>
    </dgm:pt>
    <dgm:pt modelId="{6BC5FA2B-04DB-4ECB-BB35-01C57E3F6FBA}" type="pres">
      <dgm:prSet presAssocID="{BCF0C7DD-1204-4A51-8C18-F69090F46943}" presName="compNode" presStyleCnt="0"/>
      <dgm:spPr/>
    </dgm:pt>
    <dgm:pt modelId="{B0F1F67F-C5C6-4B76-8F73-41121D4851AD}" type="pres">
      <dgm:prSet presAssocID="{BCF0C7DD-1204-4A51-8C18-F69090F46943}" presName="iconBgRect" presStyleLbl="bgShp" presStyleIdx="5" presStyleCnt="7"/>
      <dgm:spPr/>
    </dgm:pt>
    <dgm:pt modelId="{1659406F-4BF6-45C9-A5F5-87E2B2FF4F93}" type="pres">
      <dgm:prSet presAssocID="{BCF0C7DD-1204-4A51-8C18-F69090F4694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ximize"/>
        </a:ext>
      </dgm:extLst>
    </dgm:pt>
    <dgm:pt modelId="{CF1EC156-8803-40CF-BC5A-821EFFA0367F}" type="pres">
      <dgm:prSet presAssocID="{BCF0C7DD-1204-4A51-8C18-F69090F46943}" presName="spaceRect" presStyleCnt="0"/>
      <dgm:spPr/>
    </dgm:pt>
    <dgm:pt modelId="{33930D5E-41FB-427A-AFCC-8561046E7947}" type="pres">
      <dgm:prSet presAssocID="{BCF0C7DD-1204-4A51-8C18-F69090F46943}" presName="textRect" presStyleLbl="revTx" presStyleIdx="5" presStyleCnt="7" custScaleX="165882">
        <dgm:presLayoutVars>
          <dgm:chMax val="1"/>
          <dgm:chPref val="1"/>
        </dgm:presLayoutVars>
      </dgm:prSet>
      <dgm:spPr/>
    </dgm:pt>
    <dgm:pt modelId="{3204E4BB-0DE9-4FE8-9C8F-70A0C5AA98EF}" type="pres">
      <dgm:prSet presAssocID="{5CD8D4BE-C317-4EAD-93EC-461D25B84E43}" presName="sibTrans" presStyleCnt="0"/>
      <dgm:spPr/>
    </dgm:pt>
    <dgm:pt modelId="{C0ED5814-8D08-4628-AAF8-A930FEC2D05B}" type="pres">
      <dgm:prSet presAssocID="{7A5005C0-2B5B-4E86-A42F-D605DDDB9A2B}" presName="compNode" presStyleCnt="0"/>
      <dgm:spPr/>
    </dgm:pt>
    <dgm:pt modelId="{FFEF2924-C5C7-4A3D-BDD6-DBC7725862F6}" type="pres">
      <dgm:prSet presAssocID="{7A5005C0-2B5B-4E86-A42F-D605DDDB9A2B}" presName="iconBgRect" presStyleLbl="bgShp" presStyleIdx="6" presStyleCnt="7"/>
      <dgm:spPr/>
    </dgm:pt>
    <dgm:pt modelId="{A11CE5AA-BFD2-4827-8A10-213CDD133119}" type="pres">
      <dgm:prSet presAssocID="{7A5005C0-2B5B-4E86-A42F-D605DDDB9A2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connected"/>
        </a:ext>
      </dgm:extLst>
    </dgm:pt>
    <dgm:pt modelId="{77E35C4C-96D1-404E-8728-805821DC016F}" type="pres">
      <dgm:prSet presAssocID="{7A5005C0-2B5B-4E86-A42F-D605DDDB9A2B}" presName="spaceRect" presStyleCnt="0"/>
      <dgm:spPr/>
    </dgm:pt>
    <dgm:pt modelId="{3AA234A9-03BB-421C-8EA4-3F4ED828061A}" type="pres">
      <dgm:prSet presAssocID="{7A5005C0-2B5B-4E86-A42F-D605DDDB9A2B}" presName="textRect" presStyleLbl="revTx" presStyleIdx="6" presStyleCnt="7" custScaleX="156553">
        <dgm:presLayoutVars>
          <dgm:chMax val="1"/>
          <dgm:chPref val="1"/>
        </dgm:presLayoutVars>
      </dgm:prSet>
      <dgm:spPr/>
    </dgm:pt>
  </dgm:ptLst>
  <dgm:cxnLst>
    <dgm:cxn modelId="{D52F4614-5C15-4FBC-AD7A-4B5A384F9D51}" type="presOf" srcId="{2EA3C27D-F1EA-4D16-9288-BD4C9B0687BB}" destId="{DFB6096C-5D0A-4DBB-943D-CC0E31DC269B}" srcOrd="0" destOrd="0" presId="urn:microsoft.com/office/officeart/2018/5/layout/IconCircleLabelList"/>
    <dgm:cxn modelId="{20C0E829-D884-4FA6-BE48-34F0FD48E4F0}" srcId="{71EA8F5E-B408-41F1-B1D1-91B04180BCAC}" destId="{7A5005C0-2B5B-4E86-A42F-D605DDDB9A2B}" srcOrd="6" destOrd="0" parTransId="{5F13A32C-8A4E-45F3-AB07-D752CFCABF3D}" sibTransId="{08E76498-FF33-4A50-9854-249CEE7A0A0B}"/>
    <dgm:cxn modelId="{1AE3692B-D5E1-45F5-8B20-EBBCA597D91E}" type="presOf" srcId="{E0D23AFA-BE1D-45D0-BA6E-C16DCE8A131B}" destId="{61421E09-F7EA-41D9-BA42-A7EB66CD37BA}" srcOrd="0" destOrd="0" presId="urn:microsoft.com/office/officeart/2018/5/layout/IconCircleLabelList"/>
    <dgm:cxn modelId="{BDE76D2F-0D22-4DC3-B81D-98B99AE8BE60}" type="presOf" srcId="{AAB9B433-8DB3-4B9E-8106-B80F8285D757}" destId="{C1B53153-8DAB-49CA-8BBF-16854D56C5B0}" srcOrd="0" destOrd="0" presId="urn:microsoft.com/office/officeart/2018/5/layout/IconCircleLabelList"/>
    <dgm:cxn modelId="{66563539-2112-4A41-BB4E-DCBE717DA55D}" srcId="{71EA8F5E-B408-41F1-B1D1-91B04180BCAC}" destId="{E0D23AFA-BE1D-45D0-BA6E-C16DCE8A131B}" srcOrd="0" destOrd="0" parTransId="{CAA770CD-F132-4F25-B72B-1AF95BF070BB}" sibTransId="{BBB656D6-4E11-4949-B3AE-3A1949A408D7}"/>
    <dgm:cxn modelId="{107AF83A-4DC6-42AB-A3E4-1DD8964DAE04}" type="presOf" srcId="{250E1485-8B67-43AD-AF56-9D2CD972A146}" destId="{F3C2E49C-CEDE-470B-8DA7-B925CF199D45}" srcOrd="0" destOrd="0" presId="urn:microsoft.com/office/officeart/2018/5/layout/IconCircleLabelList"/>
    <dgm:cxn modelId="{CDE9C467-25E3-442C-B2B2-C885CF6BA479}" type="presOf" srcId="{71EA8F5E-B408-41F1-B1D1-91B04180BCAC}" destId="{42D439D3-BD64-4D87-A1C7-EA350EF4B046}" srcOrd="0" destOrd="0" presId="urn:microsoft.com/office/officeart/2018/5/layout/IconCircleLabelList"/>
    <dgm:cxn modelId="{ED5FDE74-8BAB-4CAB-810B-6195A88BA5FA}" srcId="{71EA8F5E-B408-41F1-B1D1-91B04180BCAC}" destId="{BCF0C7DD-1204-4A51-8C18-F69090F46943}" srcOrd="5" destOrd="0" parTransId="{8D20AC6A-A865-4C20-9580-DA761646C329}" sibTransId="{5CD8D4BE-C317-4EAD-93EC-461D25B84E43}"/>
    <dgm:cxn modelId="{81EAC67F-5ECA-4D67-B107-8B8CDF498EB2}" type="presOf" srcId="{7A5005C0-2B5B-4E86-A42F-D605DDDB9A2B}" destId="{3AA234A9-03BB-421C-8EA4-3F4ED828061A}" srcOrd="0" destOrd="0" presId="urn:microsoft.com/office/officeart/2018/5/layout/IconCircleLabelList"/>
    <dgm:cxn modelId="{FEABCF9F-7BD5-4276-B09C-92CD6BAB40DB}" srcId="{71EA8F5E-B408-41F1-B1D1-91B04180BCAC}" destId="{2EA3C27D-F1EA-4D16-9288-BD4C9B0687BB}" srcOrd="1" destOrd="0" parTransId="{336D6808-B4D4-4BF3-967C-558139748590}" sibTransId="{A1B33146-E37E-4EE2-8D28-1276106402F3}"/>
    <dgm:cxn modelId="{FFF000C4-F17E-4BAB-B0F5-631B9235E5F2}" type="presOf" srcId="{12112F68-572A-45C6-BC7C-1A2630BC3D4A}" destId="{EF78A05C-9CC7-4A89-A5D1-B73E85F2A1BF}" srcOrd="0" destOrd="0" presId="urn:microsoft.com/office/officeart/2018/5/layout/IconCircleLabelList"/>
    <dgm:cxn modelId="{4D07C3C5-8686-4F10-A4C5-F903C4EB4DFF}" srcId="{71EA8F5E-B408-41F1-B1D1-91B04180BCAC}" destId="{250E1485-8B67-43AD-AF56-9D2CD972A146}" srcOrd="3" destOrd="0" parTransId="{E6F0843D-8C9C-40B8-A328-4CBA999A84F8}" sibTransId="{B2F357B9-D6B1-4485-8024-11E38D487BF0}"/>
    <dgm:cxn modelId="{D4D728D1-BF8A-4DC9-AE6F-D18BD81BC20E}" type="presOf" srcId="{BCF0C7DD-1204-4A51-8C18-F69090F46943}" destId="{33930D5E-41FB-427A-AFCC-8561046E7947}" srcOrd="0" destOrd="0" presId="urn:microsoft.com/office/officeart/2018/5/layout/IconCircleLabelList"/>
    <dgm:cxn modelId="{F72C8BD2-0D6D-413F-90AB-9CD1DFBE9F81}" srcId="{71EA8F5E-B408-41F1-B1D1-91B04180BCAC}" destId="{AAB9B433-8DB3-4B9E-8106-B80F8285D757}" srcOrd="4" destOrd="0" parTransId="{E6D2C527-1EF1-42C6-8BC7-BD11D7540044}" sibTransId="{09E8EB26-6BC2-41ED-9CF3-761177EAA11A}"/>
    <dgm:cxn modelId="{2586CCE8-D7C2-4BBE-94BA-2D4D8A12BC3F}" srcId="{71EA8F5E-B408-41F1-B1D1-91B04180BCAC}" destId="{12112F68-572A-45C6-BC7C-1A2630BC3D4A}" srcOrd="2" destOrd="0" parTransId="{F08350BF-6FCC-4FD0-8B19-7E5F48333F77}" sibTransId="{710C11FF-8039-4052-BB28-6C5F24C0BE97}"/>
    <dgm:cxn modelId="{AF908F06-CE2B-42BB-8FA1-8CA3D0540ED0}" type="presParOf" srcId="{42D439D3-BD64-4D87-A1C7-EA350EF4B046}" destId="{BE2017A2-B4C7-4929-AF55-F00401A7E50D}" srcOrd="0" destOrd="0" presId="urn:microsoft.com/office/officeart/2018/5/layout/IconCircleLabelList"/>
    <dgm:cxn modelId="{C1FF9539-0DBB-421A-9BCA-C858D202C92A}" type="presParOf" srcId="{BE2017A2-B4C7-4929-AF55-F00401A7E50D}" destId="{AA4A2011-5A14-42B6-86D2-C90DF70D62B9}" srcOrd="0" destOrd="0" presId="urn:microsoft.com/office/officeart/2018/5/layout/IconCircleLabelList"/>
    <dgm:cxn modelId="{498BC450-0826-43D6-8D89-7F95DFA77A0C}" type="presParOf" srcId="{BE2017A2-B4C7-4929-AF55-F00401A7E50D}" destId="{13D8F323-C7B3-4163-B43B-C719D55B2D6D}" srcOrd="1" destOrd="0" presId="urn:microsoft.com/office/officeart/2018/5/layout/IconCircleLabelList"/>
    <dgm:cxn modelId="{02E5475C-1D00-4C39-87B7-CA64A83022B3}" type="presParOf" srcId="{BE2017A2-B4C7-4929-AF55-F00401A7E50D}" destId="{D4C9175E-6CF2-4273-B3F0-ECB61A982CB2}" srcOrd="2" destOrd="0" presId="urn:microsoft.com/office/officeart/2018/5/layout/IconCircleLabelList"/>
    <dgm:cxn modelId="{CEF061C1-19E0-460A-BF9F-500838E81A49}" type="presParOf" srcId="{BE2017A2-B4C7-4929-AF55-F00401A7E50D}" destId="{61421E09-F7EA-41D9-BA42-A7EB66CD37BA}" srcOrd="3" destOrd="0" presId="urn:microsoft.com/office/officeart/2018/5/layout/IconCircleLabelList"/>
    <dgm:cxn modelId="{60893DD1-172A-4AEC-A9C5-46C0D35CCAD2}" type="presParOf" srcId="{42D439D3-BD64-4D87-A1C7-EA350EF4B046}" destId="{9B4DEFE1-874C-448A-9A51-8F8924391298}" srcOrd="1" destOrd="0" presId="urn:microsoft.com/office/officeart/2018/5/layout/IconCircleLabelList"/>
    <dgm:cxn modelId="{BBBC12D8-6297-47ED-BD56-37E01894C9F3}" type="presParOf" srcId="{42D439D3-BD64-4D87-A1C7-EA350EF4B046}" destId="{9B1E3F24-7E81-488C-B940-04A87EBB8BDC}" srcOrd="2" destOrd="0" presId="urn:microsoft.com/office/officeart/2018/5/layout/IconCircleLabelList"/>
    <dgm:cxn modelId="{FF3C94D2-5592-4818-A87A-7E321C0FBB71}" type="presParOf" srcId="{9B1E3F24-7E81-488C-B940-04A87EBB8BDC}" destId="{65E416DB-379C-4A81-8B22-E62907CE86A7}" srcOrd="0" destOrd="0" presId="urn:microsoft.com/office/officeart/2018/5/layout/IconCircleLabelList"/>
    <dgm:cxn modelId="{BB275B9A-8A2B-4C51-A700-0B42B3D92D6B}" type="presParOf" srcId="{9B1E3F24-7E81-488C-B940-04A87EBB8BDC}" destId="{D353A32F-FD58-412D-AC0B-44D18776C8A6}" srcOrd="1" destOrd="0" presId="urn:microsoft.com/office/officeart/2018/5/layout/IconCircleLabelList"/>
    <dgm:cxn modelId="{4A27FC0C-8950-497A-8D40-74117EDE6CBD}" type="presParOf" srcId="{9B1E3F24-7E81-488C-B940-04A87EBB8BDC}" destId="{B00EC938-F0B1-45AF-B973-F3496C520C28}" srcOrd="2" destOrd="0" presId="urn:microsoft.com/office/officeart/2018/5/layout/IconCircleLabelList"/>
    <dgm:cxn modelId="{231355E4-5207-4706-8FAA-8F2ECC16D2B5}" type="presParOf" srcId="{9B1E3F24-7E81-488C-B940-04A87EBB8BDC}" destId="{DFB6096C-5D0A-4DBB-943D-CC0E31DC269B}" srcOrd="3" destOrd="0" presId="urn:microsoft.com/office/officeart/2018/5/layout/IconCircleLabelList"/>
    <dgm:cxn modelId="{0BB75BA8-547A-4217-8435-9C0D6F27C7F3}" type="presParOf" srcId="{42D439D3-BD64-4D87-A1C7-EA350EF4B046}" destId="{C81BB13E-DC01-47B6-8F8A-2CEAAE401232}" srcOrd="3" destOrd="0" presId="urn:microsoft.com/office/officeart/2018/5/layout/IconCircleLabelList"/>
    <dgm:cxn modelId="{D199E0DC-2BA2-481B-AB22-28D347A95A25}" type="presParOf" srcId="{42D439D3-BD64-4D87-A1C7-EA350EF4B046}" destId="{98786D29-4104-4657-94BF-6551FB964B2C}" srcOrd="4" destOrd="0" presId="urn:microsoft.com/office/officeart/2018/5/layout/IconCircleLabelList"/>
    <dgm:cxn modelId="{10D563F1-A93C-4623-A705-17F1B10F4D72}" type="presParOf" srcId="{98786D29-4104-4657-94BF-6551FB964B2C}" destId="{338E6D89-5856-4567-9614-4CCCA2660656}" srcOrd="0" destOrd="0" presId="urn:microsoft.com/office/officeart/2018/5/layout/IconCircleLabelList"/>
    <dgm:cxn modelId="{632BB23C-B1EF-4578-866B-8C87C5381DFD}" type="presParOf" srcId="{98786D29-4104-4657-94BF-6551FB964B2C}" destId="{96E7E4DD-DFA0-4FA9-B49F-B0420CB2B4ED}" srcOrd="1" destOrd="0" presId="urn:microsoft.com/office/officeart/2018/5/layout/IconCircleLabelList"/>
    <dgm:cxn modelId="{0FE149B7-DC9A-44A8-A860-D8AE635B1396}" type="presParOf" srcId="{98786D29-4104-4657-94BF-6551FB964B2C}" destId="{F0006BE5-1025-47ED-BE87-3D27608CE15E}" srcOrd="2" destOrd="0" presId="urn:microsoft.com/office/officeart/2018/5/layout/IconCircleLabelList"/>
    <dgm:cxn modelId="{A25BDA21-3214-4DB0-B050-F445D06F7FB6}" type="presParOf" srcId="{98786D29-4104-4657-94BF-6551FB964B2C}" destId="{EF78A05C-9CC7-4A89-A5D1-B73E85F2A1BF}" srcOrd="3" destOrd="0" presId="urn:microsoft.com/office/officeart/2018/5/layout/IconCircleLabelList"/>
    <dgm:cxn modelId="{C2813813-22F5-4223-B4C6-8FD77EBF3BC3}" type="presParOf" srcId="{42D439D3-BD64-4D87-A1C7-EA350EF4B046}" destId="{C9C8B396-070C-45F3-A0D3-48B31730BCE2}" srcOrd="5" destOrd="0" presId="urn:microsoft.com/office/officeart/2018/5/layout/IconCircleLabelList"/>
    <dgm:cxn modelId="{B35881D2-5725-4630-A788-4B382B3F9691}" type="presParOf" srcId="{42D439D3-BD64-4D87-A1C7-EA350EF4B046}" destId="{42DC6204-8503-473D-828D-75FDF0C6D535}" srcOrd="6" destOrd="0" presId="urn:microsoft.com/office/officeart/2018/5/layout/IconCircleLabelList"/>
    <dgm:cxn modelId="{0683A06F-CC34-4D3E-B831-F662C674C3A8}" type="presParOf" srcId="{42DC6204-8503-473D-828D-75FDF0C6D535}" destId="{8D86586D-01D4-4F22-A6A9-F1D26828DC8B}" srcOrd="0" destOrd="0" presId="urn:microsoft.com/office/officeart/2018/5/layout/IconCircleLabelList"/>
    <dgm:cxn modelId="{D142CDB0-59A8-4C9D-A544-3850700306F1}" type="presParOf" srcId="{42DC6204-8503-473D-828D-75FDF0C6D535}" destId="{9AC0EA9C-B64C-4BCB-9EE4-DE21959CF083}" srcOrd="1" destOrd="0" presId="urn:microsoft.com/office/officeart/2018/5/layout/IconCircleLabelList"/>
    <dgm:cxn modelId="{66B50EFE-C7AB-43DD-A7AA-581B2FFE41BB}" type="presParOf" srcId="{42DC6204-8503-473D-828D-75FDF0C6D535}" destId="{D1DAE5AB-7758-4355-A928-A795BD32423A}" srcOrd="2" destOrd="0" presId="urn:microsoft.com/office/officeart/2018/5/layout/IconCircleLabelList"/>
    <dgm:cxn modelId="{4D2EEE8E-E4BC-4CBE-959E-4602012D002C}" type="presParOf" srcId="{42DC6204-8503-473D-828D-75FDF0C6D535}" destId="{F3C2E49C-CEDE-470B-8DA7-B925CF199D45}" srcOrd="3" destOrd="0" presId="urn:microsoft.com/office/officeart/2018/5/layout/IconCircleLabelList"/>
    <dgm:cxn modelId="{C2E8AFF0-16CD-4922-B890-E452A0D48DD5}" type="presParOf" srcId="{42D439D3-BD64-4D87-A1C7-EA350EF4B046}" destId="{BF65654B-2F0F-4BEE-8273-0F0B663B9DFF}" srcOrd="7" destOrd="0" presId="urn:microsoft.com/office/officeart/2018/5/layout/IconCircleLabelList"/>
    <dgm:cxn modelId="{CBD1FA32-B75C-482F-8ECF-6192AA053161}" type="presParOf" srcId="{42D439D3-BD64-4D87-A1C7-EA350EF4B046}" destId="{CF3AA1E3-7CF5-4F63-8549-652993C4C212}" srcOrd="8" destOrd="0" presId="urn:microsoft.com/office/officeart/2018/5/layout/IconCircleLabelList"/>
    <dgm:cxn modelId="{AD89EB04-2062-40E7-A6D8-D065624A981A}" type="presParOf" srcId="{CF3AA1E3-7CF5-4F63-8549-652993C4C212}" destId="{7F94C38E-0694-4D2F-9A67-5DFB074CB98E}" srcOrd="0" destOrd="0" presId="urn:microsoft.com/office/officeart/2018/5/layout/IconCircleLabelList"/>
    <dgm:cxn modelId="{3D65F146-6178-40DB-B669-CA2D0876E77E}" type="presParOf" srcId="{CF3AA1E3-7CF5-4F63-8549-652993C4C212}" destId="{69EBE020-62DE-45FD-A968-429B86DF3E71}" srcOrd="1" destOrd="0" presId="urn:microsoft.com/office/officeart/2018/5/layout/IconCircleLabelList"/>
    <dgm:cxn modelId="{E86282AD-B582-4E29-A664-E1FFD8290DE6}" type="presParOf" srcId="{CF3AA1E3-7CF5-4F63-8549-652993C4C212}" destId="{A618A173-311B-4144-9DD5-19E53317A6D6}" srcOrd="2" destOrd="0" presId="urn:microsoft.com/office/officeart/2018/5/layout/IconCircleLabelList"/>
    <dgm:cxn modelId="{F1F2B49D-738C-43C8-B094-08143F5110D8}" type="presParOf" srcId="{CF3AA1E3-7CF5-4F63-8549-652993C4C212}" destId="{C1B53153-8DAB-49CA-8BBF-16854D56C5B0}" srcOrd="3" destOrd="0" presId="urn:microsoft.com/office/officeart/2018/5/layout/IconCircleLabelList"/>
    <dgm:cxn modelId="{13F89F63-8B8F-44C1-879B-75A11916263B}" type="presParOf" srcId="{42D439D3-BD64-4D87-A1C7-EA350EF4B046}" destId="{349A2115-BD93-4AF4-BE7C-E07E111DF9F0}" srcOrd="9" destOrd="0" presId="urn:microsoft.com/office/officeart/2018/5/layout/IconCircleLabelList"/>
    <dgm:cxn modelId="{08A04FEA-FDF9-4C2E-AE86-CDC38609CEAE}" type="presParOf" srcId="{42D439D3-BD64-4D87-A1C7-EA350EF4B046}" destId="{6BC5FA2B-04DB-4ECB-BB35-01C57E3F6FBA}" srcOrd="10" destOrd="0" presId="urn:microsoft.com/office/officeart/2018/5/layout/IconCircleLabelList"/>
    <dgm:cxn modelId="{B6C2D86F-5882-49F9-8BE6-89FFA7E17B9A}" type="presParOf" srcId="{6BC5FA2B-04DB-4ECB-BB35-01C57E3F6FBA}" destId="{B0F1F67F-C5C6-4B76-8F73-41121D4851AD}" srcOrd="0" destOrd="0" presId="urn:microsoft.com/office/officeart/2018/5/layout/IconCircleLabelList"/>
    <dgm:cxn modelId="{2381EE5F-DB3B-470D-A6EC-C617EC0EA08E}" type="presParOf" srcId="{6BC5FA2B-04DB-4ECB-BB35-01C57E3F6FBA}" destId="{1659406F-4BF6-45C9-A5F5-87E2B2FF4F93}" srcOrd="1" destOrd="0" presId="urn:microsoft.com/office/officeart/2018/5/layout/IconCircleLabelList"/>
    <dgm:cxn modelId="{BABA2BFF-F14A-4BB0-BA15-767459A79729}" type="presParOf" srcId="{6BC5FA2B-04DB-4ECB-BB35-01C57E3F6FBA}" destId="{CF1EC156-8803-40CF-BC5A-821EFFA0367F}" srcOrd="2" destOrd="0" presId="urn:microsoft.com/office/officeart/2018/5/layout/IconCircleLabelList"/>
    <dgm:cxn modelId="{45C04583-4716-4467-8C88-F784CCAE9A32}" type="presParOf" srcId="{6BC5FA2B-04DB-4ECB-BB35-01C57E3F6FBA}" destId="{33930D5E-41FB-427A-AFCC-8561046E7947}" srcOrd="3" destOrd="0" presId="urn:microsoft.com/office/officeart/2018/5/layout/IconCircleLabelList"/>
    <dgm:cxn modelId="{C36FD946-70C9-4A19-8B8A-2B6DDE28B139}" type="presParOf" srcId="{42D439D3-BD64-4D87-A1C7-EA350EF4B046}" destId="{3204E4BB-0DE9-4FE8-9C8F-70A0C5AA98EF}" srcOrd="11" destOrd="0" presId="urn:microsoft.com/office/officeart/2018/5/layout/IconCircleLabelList"/>
    <dgm:cxn modelId="{016893EB-9F81-4017-A235-69A91D0F1E66}" type="presParOf" srcId="{42D439D3-BD64-4D87-A1C7-EA350EF4B046}" destId="{C0ED5814-8D08-4628-AAF8-A930FEC2D05B}" srcOrd="12" destOrd="0" presId="urn:microsoft.com/office/officeart/2018/5/layout/IconCircleLabelList"/>
    <dgm:cxn modelId="{2C76A53F-9495-45B0-87EC-94B1CC0792BA}" type="presParOf" srcId="{C0ED5814-8D08-4628-AAF8-A930FEC2D05B}" destId="{FFEF2924-C5C7-4A3D-BDD6-DBC7725862F6}" srcOrd="0" destOrd="0" presId="urn:microsoft.com/office/officeart/2018/5/layout/IconCircleLabelList"/>
    <dgm:cxn modelId="{C60BE089-FBD2-4D33-8A1F-489AC54D87C2}" type="presParOf" srcId="{C0ED5814-8D08-4628-AAF8-A930FEC2D05B}" destId="{A11CE5AA-BFD2-4827-8A10-213CDD133119}" srcOrd="1" destOrd="0" presId="urn:microsoft.com/office/officeart/2018/5/layout/IconCircleLabelList"/>
    <dgm:cxn modelId="{E0E5BE8D-314E-4354-A558-D2FA6C273511}" type="presParOf" srcId="{C0ED5814-8D08-4628-AAF8-A930FEC2D05B}" destId="{77E35C4C-96D1-404E-8728-805821DC016F}" srcOrd="2" destOrd="0" presId="urn:microsoft.com/office/officeart/2018/5/layout/IconCircleLabelList"/>
    <dgm:cxn modelId="{5FEAEE12-9904-484D-ACA9-5195F8EE2277}" type="presParOf" srcId="{C0ED5814-8D08-4628-AAF8-A930FEC2D05B}" destId="{3AA234A9-03BB-421C-8EA4-3F4ED828061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B46F99-FFEF-47C2-BC87-0CCBAD8F7C9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A27378-7D6F-423D-AEB0-EDE9D007B716}">
      <dgm:prSet custT="1"/>
      <dgm:spPr/>
      <dgm:t>
        <a:bodyPr/>
        <a:lstStyle/>
        <a:p>
          <a:pPr>
            <a:lnSpc>
              <a:spcPct val="100000"/>
            </a:lnSpc>
            <a:defRPr cap="all"/>
          </a:pPr>
          <a:r>
            <a:rPr lang="en-US" sz="2000" dirty="0">
              <a:solidFill>
                <a:schemeClr val="accent1">
                  <a:lumMod val="75000"/>
                </a:schemeClr>
              </a:solidFill>
              <a:latin typeface="+mn-lt"/>
            </a:rPr>
            <a:t>Seat Comfort</a:t>
          </a:r>
        </a:p>
        <a:p>
          <a:pPr>
            <a:lnSpc>
              <a:spcPct val="100000"/>
            </a:lnSpc>
            <a:defRPr cap="all"/>
          </a:pPr>
          <a:r>
            <a:rPr lang="en-US" sz="1200" dirty="0">
              <a:latin typeface="+mn-lt"/>
            </a:rPr>
            <a:t>Buy newer, more comfortable seats or refurbish old ones. Regularly check and keep seat mechanisms working properly.</a:t>
          </a:r>
        </a:p>
      </dgm:t>
    </dgm:pt>
    <dgm:pt modelId="{AE896F05-2E49-4A14-A6C0-BFB67A069F34}" type="parTrans" cxnId="{6760469F-F002-4442-8B18-48E5CCF4E8AE}">
      <dgm:prSet/>
      <dgm:spPr/>
      <dgm:t>
        <a:bodyPr/>
        <a:lstStyle/>
        <a:p>
          <a:endParaRPr lang="en-US"/>
        </a:p>
      </dgm:t>
    </dgm:pt>
    <dgm:pt modelId="{0461AEF5-774E-46C2-B5CC-D0475DB226C1}" type="sibTrans" cxnId="{6760469F-F002-4442-8B18-48E5CCF4E8AE}">
      <dgm:prSet/>
      <dgm:spPr/>
      <dgm:t>
        <a:bodyPr/>
        <a:lstStyle/>
        <a:p>
          <a:endParaRPr lang="en-US"/>
        </a:p>
      </dgm:t>
    </dgm:pt>
    <dgm:pt modelId="{D6FF9F5C-3E44-4717-8EEB-843932E94279}">
      <dgm:prSet custT="1"/>
      <dgm:spPr/>
      <dgm:t>
        <a:bodyPr/>
        <a:lstStyle/>
        <a:p>
          <a:pPr>
            <a:lnSpc>
              <a:spcPct val="100000"/>
            </a:lnSpc>
            <a:defRPr cap="all"/>
          </a:pPr>
          <a:r>
            <a:rPr lang="en-US" sz="2000" dirty="0">
              <a:solidFill>
                <a:schemeClr val="accent1">
                  <a:lumMod val="75000"/>
                </a:schemeClr>
              </a:solidFill>
              <a:latin typeface="+mn-lt"/>
            </a:rPr>
            <a:t>Cabin Crew Service</a:t>
          </a:r>
        </a:p>
        <a:p>
          <a:pPr>
            <a:lnSpc>
              <a:spcPct val="100000"/>
            </a:lnSpc>
            <a:defRPr cap="all"/>
          </a:pPr>
          <a:r>
            <a:rPr lang="en-US" sz="1200" dirty="0">
              <a:latin typeface="+mn-lt"/>
            </a:rPr>
            <a:t> Continuously train cabin crews while emphasizing good customer service. Develop reward programs that acknowledge excellent jobs done by workers. </a:t>
          </a:r>
        </a:p>
      </dgm:t>
    </dgm:pt>
    <dgm:pt modelId="{3366A4D9-9B51-4F52-B33F-30C4CF39E20C}" type="parTrans" cxnId="{C3D567F9-0FE3-4A97-8B86-6F3A6DFF0237}">
      <dgm:prSet/>
      <dgm:spPr/>
      <dgm:t>
        <a:bodyPr/>
        <a:lstStyle/>
        <a:p>
          <a:endParaRPr lang="en-US"/>
        </a:p>
      </dgm:t>
    </dgm:pt>
    <dgm:pt modelId="{84EF5FB4-1F71-49EF-9101-935F50FBFD33}" type="sibTrans" cxnId="{C3D567F9-0FE3-4A97-8B86-6F3A6DFF0237}">
      <dgm:prSet/>
      <dgm:spPr/>
      <dgm:t>
        <a:bodyPr/>
        <a:lstStyle/>
        <a:p>
          <a:endParaRPr lang="en-US"/>
        </a:p>
      </dgm:t>
    </dgm:pt>
    <dgm:pt modelId="{CF952432-7134-41D8-A9C6-BEAE582AC4ED}">
      <dgm:prSet custT="1"/>
      <dgm:spPr/>
      <dgm:t>
        <a:bodyPr/>
        <a:lstStyle/>
        <a:p>
          <a:pPr>
            <a:lnSpc>
              <a:spcPct val="100000"/>
            </a:lnSpc>
            <a:defRPr cap="all"/>
          </a:pPr>
          <a:r>
            <a:rPr lang="en-US" sz="2000" b="0" dirty="0">
              <a:solidFill>
                <a:schemeClr val="accent1">
                  <a:lumMod val="75000"/>
                </a:schemeClr>
              </a:solidFill>
              <a:latin typeface="+mn-lt"/>
            </a:rPr>
            <a:t>Food &amp; Beverages</a:t>
          </a:r>
        </a:p>
        <a:p>
          <a:pPr>
            <a:lnSpc>
              <a:spcPct val="100000"/>
            </a:lnSpc>
            <a:defRPr cap="all"/>
          </a:pPr>
          <a:r>
            <a:rPr lang="en-US" sz="2000" b="0" dirty="0">
              <a:solidFill>
                <a:schemeClr val="accent1">
                  <a:lumMod val="75000"/>
                </a:schemeClr>
              </a:solidFill>
              <a:latin typeface="+mn-lt"/>
            </a:rPr>
            <a:t> </a:t>
          </a:r>
          <a:r>
            <a:rPr lang="en-US" sz="1200" dirty="0">
              <a:latin typeface="+mn-lt"/>
            </a:rPr>
            <a:t>Periodically review the menu incorporating suggestions made by travelers. Work with famous chefs/brands that have distinguished themselves as far as culinary artistry is concerned will improve the taste experience on board an aircraft</a:t>
          </a:r>
        </a:p>
      </dgm:t>
    </dgm:pt>
    <dgm:pt modelId="{E9AF6620-AEA6-4E59-A85F-C9726D664969}" type="parTrans" cxnId="{7BF8C7C0-92C3-4452-B8B5-136C1C7280F6}">
      <dgm:prSet/>
      <dgm:spPr/>
      <dgm:t>
        <a:bodyPr/>
        <a:lstStyle/>
        <a:p>
          <a:endParaRPr lang="en-US"/>
        </a:p>
      </dgm:t>
    </dgm:pt>
    <dgm:pt modelId="{6A0E6A79-E205-4F96-9F93-924DC2FFDF7D}" type="sibTrans" cxnId="{7BF8C7C0-92C3-4452-B8B5-136C1C7280F6}">
      <dgm:prSet/>
      <dgm:spPr/>
      <dgm:t>
        <a:bodyPr/>
        <a:lstStyle/>
        <a:p>
          <a:endParaRPr lang="en-US"/>
        </a:p>
      </dgm:t>
    </dgm:pt>
    <dgm:pt modelId="{48722AA1-E299-4EB1-8F6E-6616581D78A7}">
      <dgm:prSet custT="1"/>
      <dgm:spPr/>
      <dgm:t>
        <a:bodyPr/>
        <a:lstStyle/>
        <a:p>
          <a:pPr>
            <a:lnSpc>
              <a:spcPct val="100000"/>
            </a:lnSpc>
            <a:defRPr cap="all"/>
          </a:pPr>
          <a:r>
            <a:rPr lang="en-US" sz="1800" dirty="0">
              <a:solidFill>
                <a:schemeClr val="accent1">
                  <a:lumMod val="75000"/>
                </a:schemeClr>
              </a:solidFill>
              <a:latin typeface="+mn-lt"/>
            </a:rPr>
            <a:t>Entertainment</a:t>
          </a:r>
        </a:p>
        <a:p>
          <a:pPr>
            <a:lnSpc>
              <a:spcPct val="100000"/>
            </a:lnSpc>
            <a:defRPr cap="all"/>
          </a:pPr>
          <a:endParaRPr lang="en-US" sz="1800" dirty="0">
            <a:solidFill>
              <a:schemeClr val="accent1">
                <a:lumMod val="75000"/>
              </a:schemeClr>
            </a:solidFill>
            <a:latin typeface="+mn-lt"/>
          </a:endParaRPr>
        </a:p>
        <a:p>
          <a:pPr>
            <a:lnSpc>
              <a:spcPct val="100000"/>
            </a:lnSpc>
            <a:defRPr cap="all"/>
          </a:pPr>
          <a:r>
            <a:rPr lang="en-US" sz="1200" dirty="0">
              <a:latin typeface="+mn-lt"/>
            </a:rPr>
            <a:t>Install an updated flight entertainment system with broader selections and newer contents. Make sure it is user friendly as well as frequently serviced to avoid malfunctioning during journeys.</a:t>
          </a:r>
        </a:p>
      </dgm:t>
    </dgm:pt>
    <dgm:pt modelId="{3DC40AAE-4E0E-4DBD-9E61-6B4575C7D930}" type="parTrans" cxnId="{81632652-3B82-49AB-9A02-4832F3E48211}">
      <dgm:prSet/>
      <dgm:spPr/>
      <dgm:t>
        <a:bodyPr/>
        <a:lstStyle/>
        <a:p>
          <a:endParaRPr lang="en-US"/>
        </a:p>
      </dgm:t>
    </dgm:pt>
    <dgm:pt modelId="{F780A0BB-BDC2-4786-A8AB-131F4954C05A}" type="sibTrans" cxnId="{81632652-3B82-49AB-9A02-4832F3E48211}">
      <dgm:prSet/>
      <dgm:spPr/>
      <dgm:t>
        <a:bodyPr/>
        <a:lstStyle/>
        <a:p>
          <a:endParaRPr lang="en-US"/>
        </a:p>
      </dgm:t>
    </dgm:pt>
    <dgm:pt modelId="{861948EE-7E2A-4CEB-8734-F87FF1C51B8D}">
      <dgm:prSet custT="1"/>
      <dgm:spPr/>
      <dgm:t>
        <a:bodyPr/>
        <a:lstStyle/>
        <a:p>
          <a:pPr>
            <a:lnSpc>
              <a:spcPct val="100000"/>
            </a:lnSpc>
            <a:defRPr cap="all"/>
          </a:pPr>
          <a:endParaRPr lang="en-US" sz="2800" dirty="0">
            <a:solidFill>
              <a:schemeClr val="accent2">
                <a:lumMod val="75000"/>
              </a:schemeClr>
            </a:solidFill>
            <a:latin typeface="+mn-lt"/>
          </a:endParaRPr>
        </a:p>
      </dgm:t>
    </dgm:pt>
    <dgm:pt modelId="{698649A9-4A59-468C-81EB-D776839ABC55}" type="sibTrans" cxnId="{42A6291B-D733-4220-B737-38ED1BDA5693}">
      <dgm:prSet/>
      <dgm:spPr/>
      <dgm:t>
        <a:bodyPr/>
        <a:lstStyle/>
        <a:p>
          <a:endParaRPr lang="en-US"/>
        </a:p>
      </dgm:t>
    </dgm:pt>
    <dgm:pt modelId="{C716080C-07E7-4292-9036-F21F45137EF5}" type="parTrans" cxnId="{42A6291B-D733-4220-B737-38ED1BDA5693}">
      <dgm:prSet/>
      <dgm:spPr/>
      <dgm:t>
        <a:bodyPr/>
        <a:lstStyle/>
        <a:p>
          <a:endParaRPr lang="en-US"/>
        </a:p>
      </dgm:t>
    </dgm:pt>
    <dgm:pt modelId="{F848B71C-AA23-4E59-996D-249053A0E586}" type="pres">
      <dgm:prSet presAssocID="{7FB46F99-FFEF-47C2-BC87-0CCBAD8F7C99}" presName="root" presStyleCnt="0">
        <dgm:presLayoutVars>
          <dgm:dir/>
          <dgm:resizeHandles val="exact"/>
        </dgm:presLayoutVars>
      </dgm:prSet>
      <dgm:spPr/>
    </dgm:pt>
    <dgm:pt modelId="{CADF24FA-2184-4EFC-B17E-C34F169140D6}" type="pres">
      <dgm:prSet presAssocID="{861948EE-7E2A-4CEB-8734-F87FF1C51B8D}" presName="compNode" presStyleCnt="0"/>
      <dgm:spPr/>
    </dgm:pt>
    <dgm:pt modelId="{F2704FC6-A706-409C-86E6-C1339F7D6CCD}" type="pres">
      <dgm:prSet presAssocID="{861948EE-7E2A-4CEB-8734-F87FF1C51B8D}" presName="iconBgRect" presStyleLbl="bgShp" presStyleIdx="0" presStyleCnt="5" custFlipVert="0" custFlipHor="1" custScaleX="33740" custScaleY="5287"/>
      <dgm:spPr/>
    </dgm:pt>
    <dgm:pt modelId="{13DDA507-B5A2-4D81-810B-A7C0CBF17494}" type="pres">
      <dgm:prSet presAssocID="{861948EE-7E2A-4CEB-8734-F87FF1C51B8D}" presName="iconRect" presStyleLbl="node1" presStyleIdx="0" presStyleCnt="5" custFlipVert="0" custFlipHor="1" custScaleX="30527" custScaleY="66570" custLinFactNeighborX="-7738" custLinFactNeighborY="-4800"/>
      <dgm:spPr>
        <a:ln>
          <a:noFill/>
        </a:ln>
      </dgm:spPr>
    </dgm:pt>
    <dgm:pt modelId="{B91C187F-7644-4ED5-BBEF-3D57D5B862C1}" type="pres">
      <dgm:prSet presAssocID="{861948EE-7E2A-4CEB-8734-F87FF1C51B8D}" presName="spaceRect" presStyleCnt="0"/>
      <dgm:spPr/>
    </dgm:pt>
    <dgm:pt modelId="{0CA31596-D276-415F-9C34-9C0A6BEB41FE}" type="pres">
      <dgm:prSet presAssocID="{861948EE-7E2A-4CEB-8734-F87FF1C51B8D}" presName="textRect" presStyleLbl="revTx" presStyleIdx="0" presStyleCnt="5" custFlipVert="0" custScaleX="100000" custScaleY="70896">
        <dgm:presLayoutVars>
          <dgm:chMax val="1"/>
          <dgm:chPref val="1"/>
        </dgm:presLayoutVars>
      </dgm:prSet>
      <dgm:spPr/>
    </dgm:pt>
    <dgm:pt modelId="{37A92F5B-B1B8-4674-9C2C-8ADDE3F908B2}" type="pres">
      <dgm:prSet presAssocID="{698649A9-4A59-468C-81EB-D776839ABC55}" presName="sibTrans" presStyleCnt="0"/>
      <dgm:spPr/>
    </dgm:pt>
    <dgm:pt modelId="{98207ABC-553D-40BA-94F6-77E2051867D1}" type="pres">
      <dgm:prSet presAssocID="{5AA27378-7D6F-423D-AEB0-EDE9D007B716}" presName="compNode" presStyleCnt="0"/>
      <dgm:spPr/>
    </dgm:pt>
    <dgm:pt modelId="{C8C81BB6-8BE8-4A0F-83CE-9A69614BE44A}" type="pres">
      <dgm:prSet presAssocID="{5AA27378-7D6F-423D-AEB0-EDE9D007B716}" presName="iconBgRect" presStyleLbl="bgShp" presStyleIdx="1" presStyleCnt="5"/>
      <dgm:spPr/>
    </dgm:pt>
    <dgm:pt modelId="{8564727E-3E2F-487F-B0E6-D33C643D589D}" type="pres">
      <dgm:prSet presAssocID="{5AA27378-7D6F-423D-AEB0-EDE9D007B716}"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uch"/>
        </a:ext>
      </dgm:extLst>
    </dgm:pt>
    <dgm:pt modelId="{C89C8D13-6FF3-42E1-98D1-3AFB7266D9A1}" type="pres">
      <dgm:prSet presAssocID="{5AA27378-7D6F-423D-AEB0-EDE9D007B716}" presName="spaceRect" presStyleCnt="0"/>
      <dgm:spPr/>
    </dgm:pt>
    <dgm:pt modelId="{DCE74498-502C-45DC-BF91-75ADFC4A7991}" type="pres">
      <dgm:prSet presAssocID="{5AA27378-7D6F-423D-AEB0-EDE9D007B716}" presName="textRect" presStyleLbl="revTx" presStyleIdx="1" presStyleCnt="5">
        <dgm:presLayoutVars>
          <dgm:chMax val="1"/>
          <dgm:chPref val="1"/>
        </dgm:presLayoutVars>
      </dgm:prSet>
      <dgm:spPr/>
    </dgm:pt>
    <dgm:pt modelId="{F7926CC7-923C-40CE-A04F-CB1C682481E1}" type="pres">
      <dgm:prSet presAssocID="{0461AEF5-774E-46C2-B5CC-D0475DB226C1}" presName="sibTrans" presStyleCnt="0"/>
      <dgm:spPr/>
    </dgm:pt>
    <dgm:pt modelId="{5FB0757A-C602-48EF-A4CF-50E071896B13}" type="pres">
      <dgm:prSet presAssocID="{D6FF9F5C-3E44-4717-8EEB-843932E94279}" presName="compNode" presStyleCnt="0"/>
      <dgm:spPr/>
    </dgm:pt>
    <dgm:pt modelId="{5EEFC233-F12D-4745-AB9A-34AADD1EE604}" type="pres">
      <dgm:prSet presAssocID="{D6FF9F5C-3E44-4717-8EEB-843932E94279}" presName="iconBgRect" presStyleLbl="bgShp" presStyleIdx="2" presStyleCnt="5"/>
      <dgm:spPr/>
    </dgm:pt>
    <dgm:pt modelId="{377EDFC8-9777-4E7B-A775-5AE357CC29FE}" type="pres">
      <dgm:prSet presAssocID="{D6FF9F5C-3E44-4717-8EEB-843932E94279}"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BE6206C6-99B3-493D-8B20-724B441CA855}" type="pres">
      <dgm:prSet presAssocID="{D6FF9F5C-3E44-4717-8EEB-843932E94279}" presName="spaceRect" presStyleCnt="0"/>
      <dgm:spPr/>
    </dgm:pt>
    <dgm:pt modelId="{71765264-2E43-42EF-A8E1-68365EC34C3F}" type="pres">
      <dgm:prSet presAssocID="{D6FF9F5C-3E44-4717-8EEB-843932E94279}" presName="textRect" presStyleLbl="revTx" presStyleIdx="2" presStyleCnt="5">
        <dgm:presLayoutVars>
          <dgm:chMax val="1"/>
          <dgm:chPref val="1"/>
        </dgm:presLayoutVars>
      </dgm:prSet>
      <dgm:spPr/>
    </dgm:pt>
    <dgm:pt modelId="{CCB13D02-A973-49CD-8E6F-2EFC3AEA7D93}" type="pres">
      <dgm:prSet presAssocID="{84EF5FB4-1F71-49EF-9101-935F50FBFD33}" presName="sibTrans" presStyleCnt="0"/>
      <dgm:spPr/>
    </dgm:pt>
    <dgm:pt modelId="{5E3C20D6-D0CD-4FE1-B8E4-83FFE574E7C6}" type="pres">
      <dgm:prSet presAssocID="{CF952432-7134-41D8-A9C6-BEAE582AC4ED}" presName="compNode" presStyleCnt="0"/>
      <dgm:spPr/>
    </dgm:pt>
    <dgm:pt modelId="{21794DCE-406A-4F59-BFFB-1C1608453AD8}" type="pres">
      <dgm:prSet presAssocID="{CF952432-7134-41D8-A9C6-BEAE582AC4ED}" presName="iconBgRect" presStyleLbl="bgShp" presStyleIdx="3" presStyleCnt="5"/>
      <dgm:spPr/>
    </dgm:pt>
    <dgm:pt modelId="{DC59ED70-E9C2-4CDF-A1FD-67EFB2750815}" type="pres">
      <dgm:prSet presAssocID="{CF952432-7134-41D8-A9C6-BEAE582AC4ED}"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6F0669F2-3E6F-4B27-9198-B95DE79B1CFA}" type="pres">
      <dgm:prSet presAssocID="{CF952432-7134-41D8-A9C6-BEAE582AC4ED}" presName="spaceRect" presStyleCnt="0"/>
      <dgm:spPr/>
    </dgm:pt>
    <dgm:pt modelId="{B4550AAF-5FF2-4D09-BFB5-6EA3BF007076}" type="pres">
      <dgm:prSet presAssocID="{CF952432-7134-41D8-A9C6-BEAE582AC4ED}" presName="textRect" presStyleLbl="revTx" presStyleIdx="3" presStyleCnt="5" custScaleX="136674" custScaleY="111136">
        <dgm:presLayoutVars>
          <dgm:chMax val="1"/>
          <dgm:chPref val="1"/>
        </dgm:presLayoutVars>
      </dgm:prSet>
      <dgm:spPr/>
    </dgm:pt>
    <dgm:pt modelId="{A8635BC9-F7D7-407F-9C0F-BC8574EA0781}" type="pres">
      <dgm:prSet presAssocID="{6A0E6A79-E205-4F96-9F93-924DC2FFDF7D}" presName="sibTrans" presStyleCnt="0"/>
      <dgm:spPr/>
    </dgm:pt>
    <dgm:pt modelId="{58E229C3-35B4-42C1-B310-21EB0F62D47C}" type="pres">
      <dgm:prSet presAssocID="{48722AA1-E299-4EB1-8F6E-6616581D78A7}" presName="compNode" presStyleCnt="0"/>
      <dgm:spPr/>
    </dgm:pt>
    <dgm:pt modelId="{A1A75F54-350F-4709-93B3-AAF2B8AA6074}" type="pres">
      <dgm:prSet presAssocID="{48722AA1-E299-4EB1-8F6E-6616581D78A7}" presName="iconBgRect" presStyleLbl="bgShp" presStyleIdx="4" presStyleCnt="5"/>
      <dgm:spPr/>
    </dgm:pt>
    <dgm:pt modelId="{B4644580-7247-458F-8529-CBC01B12AE6E}" type="pres">
      <dgm:prSet presAssocID="{48722AA1-E299-4EB1-8F6E-6616581D78A7}"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5FED2D8B-8085-4CF7-9EE1-CDFCACCAE6F9}" type="pres">
      <dgm:prSet presAssocID="{48722AA1-E299-4EB1-8F6E-6616581D78A7}" presName="spaceRect" presStyleCnt="0"/>
      <dgm:spPr/>
    </dgm:pt>
    <dgm:pt modelId="{09E18E58-1AD6-419B-9378-A0E8B51BC588}" type="pres">
      <dgm:prSet presAssocID="{48722AA1-E299-4EB1-8F6E-6616581D78A7}" presName="textRect" presStyleLbl="revTx" presStyleIdx="4" presStyleCnt="5" custScaleX="126057">
        <dgm:presLayoutVars>
          <dgm:chMax val="1"/>
          <dgm:chPref val="1"/>
        </dgm:presLayoutVars>
      </dgm:prSet>
      <dgm:spPr/>
    </dgm:pt>
  </dgm:ptLst>
  <dgm:cxnLst>
    <dgm:cxn modelId="{D8929408-3C5C-46E5-8F31-924CFA00CB58}" type="presOf" srcId="{7FB46F99-FFEF-47C2-BC87-0CCBAD8F7C99}" destId="{F848B71C-AA23-4E59-996D-249053A0E586}" srcOrd="0" destOrd="0" presId="urn:microsoft.com/office/officeart/2018/5/layout/IconCircleLabelList"/>
    <dgm:cxn modelId="{42A6291B-D733-4220-B737-38ED1BDA5693}" srcId="{7FB46F99-FFEF-47C2-BC87-0CCBAD8F7C99}" destId="{861948EE-7E2A-4CEB-8734-F87FF1C51B8D}" srcOrd="0" destOrd="0" parTransId="{C716080C-07E7-4292-9036-F21F45137EF5}" sibTransId="{698649A9-4A59-468C-81EB-D776839ABC55}"/>
    <dgm:cxn modelId="{22EA0E22-95D7-4D42-8658-E5DDA6A94DF1}" type="presOf" srcId="{5AA27378-7D6F-423D-AEB0-EDE9D007B716}" destId="{DCE74498-502C-45DC-BF91-75ADFC4A7991}" srcOrd="0" destOrd="0" presId="urn:microsoft.com/office/officeart/2018/5/layout/IconCircleLabelList"/>
    <dgm:cxn modelId="{15128448-EF8D-4B6C-AA13-CBCFE967FA88}" type="presOf" srcId="{48722AA1-E299-4EB1-8F6E-6616581D78A7}" destId="{09E18E58-1AD6-419B-9378-A0E8B51BC588}" srcOrd="0" destOrd="0" presId="urn:microsoft.com/office/officeart/2018/5/layout/IconCircleLabelList"/>
    <dgm:cxn modelId="{81632652-3B82-49AB-9A02-4832F3E48211}" srcId="{7FB46F99-FFEF-47C2-BC87-0CCBAD8F7C99}" destId="{48722AA1-E299-4EB1-8F6E-6616581D78A7}" srcOrd="4" destOrd="0" parTransId="{3DC40AAE-4E0E-4DBD-9E61-6B4575C7D930}" sibTransId="{F780A0BB-BDC2-4786-A8AB-131F4954C05A}"/>
    <dgm:cxn modelId="{C2EB4E53-0B84-4ECC-91E8-01480D495ECD}" type="presOf" srcId="{D6FF9F5C-3E44-4717-8EEB-843932E94279}" destId="{71765264-2E43-42EF-A8E1-68365EC34C3F}" srcOrd="0" destOrd="0" presId="urn:microsoft.com/office/officeart/2018/5/layout/IconCircleLabelList"/>
    <dgm:cxn modelId="{1263DF89-832D-4FEC-A348-B187C8DEAB28}" type="presOf" srcId="{CF952432-7134-41D8-A9C6-BEAE582AC4ED}" destId="{B4550AAF-5FF2-4D09-BFB5-6EA3BF007076}" srcOrd="0" destOrd="0" presId="urn:microsoft.com/office/officeart/2018/5/layout/IconCircleLabelList"/>
    <dgm:cxn modelId="{6760469F-F002-4442-8B18-48E5CCF4E8AE}" srcId="{7FB46F99-FFEF-47C2-BC87-0CCBAD8F7C99}" destId="{5AA27378-7D6F-423D-AEB0-EDE9D007B716}" srcOrd="1" destOrd="0" parTransId="{AE896F05-2E49-4A14-A6C0-BFB67A069F34}" sibTransId="{0461AEF5-774E-46C2-B5CC-D0475DB226C1}"/>
    <dgm:cxn modelId="{7BF8C7C0-92C3-4452-B8B5-136C1C7280F6}" srcId="{7FB46F99-FFEF-47C2-BC87-0CCBAD8F7C99}" destId="{CF952432-7134-41D8-A9C6-BEAE582AC4ED}" srcOrd="3" destOrd="0" parTransId="{E9AF6620-AEA6-4E59-A85F-C9726D664969}" sibTransId="{6A0E6A79-E205-4F96-9F93-924DC2FFDF7D}"/>
    <dgm:cxn modelId="{1DC9D9CC-390A-42C2-B231-DCEA58309153}" type="presOf" srcId="{861948EE-7E2A-4CEB-8734-F87FF1C51B8D}" destId="{0CA31596-D276-415F-9C34-9C0A6BEB41FE}" srcOrd="0" destOrd="0" presId="urn:microsoft.com/office/officeart/2018/5/layout/IconCircleLabelList"/>
    <dgm:cxn modelId="{C3D567F9-0FE3-4A97-8B86-6F3A6DFF0237}" srcId="{7FB46F99-FFEF-47C2-BC87-0CCBAD8F7C99}" destId="{D6FF9F5C-3E44-4717-8EEB-843932E94279}" srcOrd="2" destOrd="0" parTransId="{3366A4D9-9B51-4F52-B33F-30C4CF39E20C}" sibTransId="{84EF5FB4-1F71-49EF-9101-935F50FBFD33}"/>
    <dgm:cxn modelId="{4458A3F4-C162-415F-8DB0-4A5841349FF5}" type="presParOf" srcId="{F848B71C-AA23-4E59-996D-249053A0E586}" destId="{CADF24FA-2184-4EFC-B17E-C34F169140D6}" srcOrd="0" destOrd="0" presId="urn:microsoft.com/office/officeart/2018/5/layout/IconCircleLabelList"/>
    <dgm:cxn modelId="{D814A1D5-9A40-4705-9105-B4957C5DE8D5}" type="presParOf" srcId="{CADF24FA-2184-4EFC-B17E-C34F169140D6}" destId="{F2704FC6-A706-409C-86E6-C1339F7D6CCD}" srcOrd="0" destOrd="0" presId="urn:microsoft.com/office/officeart/2018/5/layout/IconCircleLabelList"/>
    <dgm:cxn modelId="{38646693-CBCC-45D7-8596-AD5594D90B8C}" type="presParOf" srcId="{CADF24FA-2184-4EFC-B17E-C34F169140D6}" destId="{13DDA507-B5A2-4D81-810B-A7C0CBF17494}" srcOrd="1" destOrd="0" presId="urn:microsoft.com/office/officeart/2018/5/layout/IconCircleLabelList"/>
    <dgm:cxn modelId="{7445BF93-930D-4891-BA7D-D059531BD091}" type="presParOf" srcId="{CADF24FA-2184-4EFC-B17E-C34F169140D6}" destId="{B91C187F-7644-4ED5-BBEF-3D57D5B862C1}" srcOrd="2" destOrd="0" presId="urn:microsoft.com/office/officeart/2018/5/layout/IconCircleLabelList"/>
    <dgm:cxn modelId="{6E5CAF67-0E74-4B07-8D49-866265B5B64A}" type="presParOf" srcId="{CADF24FA-2184-4EFC-B17E-C34F169140D6}" destId="{0CA31596-D276-415F-9C34-9C0A6BEB41FE}" srcOrd="3" destOrd="0" presId="urn:microsoft.com/office/officeart/2018/5/layout/IconCircleLabelList"/>
    <dgm:cxn modelId="{E92A27B9-4AAC-48D1-87DE-893CB2268674}" type="presParOf" srcId="{F848B71C-AA23-4E59-996D-249053A0E586}" destId="{37A92F5B-B1B8-4674-9C2C-8ADDE3F908B2}" srcOrd="1" destOrd="0" presId="urn:microsoft.com/office/officeart/2018/5/layout/IconCircleLabelList"/>
    <dgm:cxn modelId="{F96487F5-EE7E-4EE1-8A40-8ACB6F238398}" type="presParOf" srcId="{F848B71C-AA23-4E59-996D-249053A0E586}" destId="{98207ABC-553D-40BA-94F6-77E2051867D1}" srcOrd="2" destOrd="0" presId="urn:microsoft.com/office/officeart/2018/5/layout/IconCircleLabelList"/>
    <dgm:cxn modelId="{A96DF99C-6EC8-4880-8074-DE65F78DFE52}" type="presParOf" srcId="{98207ABC-553D-40BA-94F6-77E2051867D1}" destId="{C8C81BB6-8BE8-4A0F-83CE-9A69614BE44A}" srcOrd="0" destOrd="0" presId="urn:microsoft.com/office/officeart/2018/5/layout/IconCircleLabelList"/>
    <dgm:cxn modelId="{8E9F5A84-2BD6-4DBE-9406-2860E047CB59}" type="presParOf" srcId="{98207ABC-553D-40BA-94F6-77E2051867D1}" destId="{8564727E-3E2F-487F-B0E6-D33C643D589D}" srcOrd="1" destOrd="0" presId="urn:microsoft.com/office/officeart/2018/5/layout/IconCircleLabelList"/>
    <dgm:cxn modelId="{FF503EF2-CF82-4A65-AEEE-2FEEAE4FF98D}" type="presParOf" srcId="{98207ABC-553D-40BA-94F6-77E2051867D1}" destId="{C89C8D13-6FF3-42E1-98D1-3AFB7266D9A1}" srcOrd="2" destOrd="0" presId="urn:microsoft.com/office/officeart/2018/5/layout/IconCircleLabelList"/>
    <dgm:cxn modelId="{4EDB874A-E4F3-4088-BEA6-61C975148E27}" type="presParOf" srcId="{98207ABC-553D-40BA-94F6-77E2051867D1}" destId="{DCE74498-502C-45DC-BF91-75ADFC4A7991}" srcOrd="3" destOrd="0" presId="urn:microsoft.com/office/officeart/2018/5/layout/IconCircleLabelList"/>
    <dgm:cxn modelId="{FD3CA16D-C7BE-4917-9373-C55CBE0F4440}" type="presParOf" srcId="{F848B71C-AA23-4E59-996D-249053A0E586}" destId="{F7926CC7-923C-40CE-A04F-CB1C682481E1}" srcOrd="3" destOrd="0" presId="urn:microsoft.com/office/officeart/2018/5/layout/IconCircleLabelList"/>
    <dgm:cxn modelId="{0883AFB8-D134-4AC0-957D-B481B6003EB5}" type="presParOf" srcId="{F848B71C-AA23-4E59-996D-249053A0E586}" destId="{5FB0757A-C602-48EF-A4CF-50E071896B13}" srcOrd="4" destOrd="0" presId="urn:microsoft.com/office/officeart/2018/5/layout/IconCircleLabelList"/>
    <dgm:cxn modelId="{BF8110E8-74C2-4CD2-8DA2-78ABE1B1A87E}" type="presParOf" srcId="{5FB0757A-C602-48EF-A4CF-50E071896B13}" destId="{5EEFC233-F12D-4745-AB9A-34AADD1EE604}" srcOrd="0" destOrd="0" presId="urn:microsoft.com/office/officeart/2018/5/layout/IconCircleLabelList"/>
    <dgm:cxn modelId="{5A50BCB0-53F2-408E-A03C-25CC9DACFC9F}" type="presParOf" srcId="{5FB0757A-C602-48EF-A4CF-50E071896B13}" destId="{377EDFC8-9777-4E7B-A775-5AE357CC29FE}" srcOrd="1" destOrd="0" presId="urn:microsoft.com/office/officeart/2018/5/layout/IconCircleLabelList"/>
    <dgm:cxn modelId="{0B196938-4284-4D5E-BCF8-1E2556791E92}" type="presParOf" srcId="{5FB0757A-C602-48EF-A4CF-50E071896B13}" destId="{BE6206C6-99B3-493D-8B20-724B441CA855}" srcOrd="2" destOrd="0" presId="urn:microsoft.com/office/officeart/2018/5/layout/IconCircleLabelList"/>
    <dgm:cxn modelId="{2E37AD4B-F689-411F-A075-E188277573C7}" type="presParOf" srcId="{5FB0757A-C602-48EF-A4CF-50E071896B13}" destId="{71765264-2E43-42EF-A8E1-68365EC34C3F}" srcOrd="3" destOrd="0" presId="urn:microsoft.com/office/officeart/2018/5/layout/IconCircleLabelList"/>
    <dgm:cxn modelId="{C5E95B55-DF7A-4464-890D-5EFBB06E7E98}" type="presParOf" srcId="{F848B71C-AA23-4E59-996D-249053A0E586}" destId="{CCB13D02-A973-49CD-8E6F-2EFC3AEA7D93}" srcOrd="5" destOrd="0" presId="urn:microsoft.com/office/officeart/2018/5/layout/IconCircleLabelList"/>
    <dgm:cxn modelId="{D01DC706-B16E-4191-8D7B-2C870D27AD32}" type="presParOf" srcId="{F848B71C-AA23-4E59-996D-249053A0E586}" destId="{5E3C20D6-D0CD-4FE1-B8E4-83FFE574E7C6}" srcOrd="6" destOrd="0" presId="urn:microsoft.com/office/officeart/2018/5/layout/IconCircleLabelList"/>
    <dgm:cxn modelId="{8104E470-81F2-4772-9547-2AD1AA406610}" type="presParOf" srcId="{5E3C20D6-D0CD-4FE1-B8E4-83FFE574E7C6}" destId="{21794DCE-406A-4F59-BFFB-1C1608453AD8}" srcOrd="0" destOrd="0" presId="urn:microsoft.com/office/officeart/2018/5/layout/IconCircleLabelList"/>
    <dgm:cxn modelId="{DB355326-0194-4F34-9485-0910CF6B8A82}" type="presParOf" srcId="{5E3C20D6-D0CD-4FE1-B8E4-83FFE574E7C6}" destId="{DC59ED70-E9C2-4CDF-A1FD-67EFB2750815}" srcOrd="1" destOrd="0" presId="urn:microsoft.com/office/officeart/2018/5/layout/IconCircleLabelList"/>
    <dgm:cxn modelId="{20D26840-A1B9-4CB3-BCA1-BC0750C39E67}" type="presParOf" srcId="{5E3C20D6-D0CD-4FE1-B8E4-83FFE574E7C6}" destId="{6F0669F2-3E6F-4B27-9198-B95DE79B1CFA}" srcOrd="2" destOrd="0" presId="urn:microsoft.com/office/officeart/2018/5/layout/IconCircleLabelList"/>
    <dgm:cxn modelId="{90398E0E-176A-4F0A-8790-53836726119D}" type="presParOf" srcId="{5E3C20D6-D0CD-4FE1-B8E4-83FFE574E7C6}" destId="{B4550AAF-5FF2-4D09-BFB5-6EA3BF007076}" srcOrd="3" destOrd="0" presId="urn:microsoft.com/office/officeart/2018/5/layout/IconCircleLabelList"/>
    <dgm:cxn modelId="{E24AFEFE-AA1B-4AC0-A012-5F4BA366E059}" type="presParOf" srcId="{F848B71C-AA23-4E59-996D-249053A0E586}" destId="{A8635BC9-F7D7-407F-9C0F-BC8574EA0781}" srcOrd="7" destOrd="0" presId="urn:microsoft.com/office/officeart/2018/5/layout/IconCircleLabelList"/>
    <dgm:cxn modelId="{A962D815-DB6F-42FB-88A8-86930396E891}" type="presParOf" srcId="{F848B71C-AA23-4E59-996D-249053A0E586}" destId="{58E229C3-35B4-42C1-B310-21EB0F62D47C}" srcOrd="8" destOrd="0" presId="urn:microsoft.com/office/officeart/2018/5/layout/IconCircleLabelList"/>
    <dgm:cxn modelId="{358CFD72-DF73-425A-8CAF-9EF8DA5DE145}" type="presParOf" srcId="{58E229C3-35B4-42C1-B310-21EB0F62D47C}" destId="{A1A75F54-350F-4709-93B3-AAF2B8AA6074}" srcOrd="0" destOrd="0" presId="urn:microsoft.com/office/officeart/2018/5/layout/IconCircleLabelList"/>
    <dgm:cxn modelId="{BF2CC20A-7BD7-49D3-8461-450A19FE0D15}" type="presParOf" srcId="{58E229C3-35B4-42C1-B310-21EB0F62D47C}" destId="{B4644580-7247-458F-8529-CBC01B12AE6E}" srcOrd="1" destOrd="0" presId="urn:microsoft.com/office/officeart/2018/5/layout/IconCircleLabelList"/>
    <dgm:cxn modelId="{2197FA58-FAAD-4CAE-9FAC-2EAC87BC2CC9}" type="presParOf" srcId="{58E229C3-35B4-42C1-B310-21EB0F62D47C}" destId="{5FED2D8B-8085-4CF7-9EE1-CDFCACCAE6F9}" srcOrd="2" destOrd="0" presId="urn:microsoft.com/office/officeart/2018/5/layout/IconCircleLabelList"/>
    <dgm:cxn modelId="{22330EB5-49FF-420E-86EE-A9D9B6DFA4BA}" type="presParOf" srcId="{58E229C3-35B4-42C1-B310-21EB0F62D47C}" destId="{09E18E58-1AD6-419B-9378-A0E8B51BC5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37070-8E42-44DA-849F-9A91D4431F05}">
      <dsp:nvSpPr>
        <dsp:cNvPr id="0" name=""/>
        <dsp:cNvSpPr/>
      </dsp:nvSpPr>
      <dsp:spPr>
        <a:xfrm>
          <a:off x="321841" y="745656"/>
          <a:ext cx="724528" cy="7245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68D6D-DC5F-4858-80BA-EB3DC9A3FED9}">
      <dsp:nvSpPr>
        <dsp:cNvPr id="0" name=""/>
        <dsp:cNvSpPr/>
      </dsp:nvSpPr>
      <dsp:spPr>
        <a:xfrm>
          <a:off x="473992" y="897807"/>
          <a:ext cx="420226" cy="420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4230A-9F37-4F23-8B19-8105F5B2EFF7}">
      <dsp:nvSpPr>
        <dsp:cNvPr id="0" name=""/>
        <dsp:cNvSpPr/>
      </dsp:nvSpPr>
      <dsp:spPr>
        <a:xfrm>
          <a:off x="1201626"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project gives insights on how British Airways customers perceive their service thus its perception to passengers. This data is vital for:</a:t>
          </a:r>
        </a:p>
      </dsp:txBody>
      <dsp:txXfrm>
        <a:off x="1201626" y="745656"/>
        <a:ext cx="1707817" cy="724528"/>
      </dsp:txXfrm>
    </dsp:sp>
    <dsp:sp modelId="{6326CE31-B028-4302-BF6C-EA0CA903AE55}">
      <dsp:nvSpPr>
        <dsp:cNvPr id="0" name=""/>
        <dsp:cNvSpPr/>
      </dsp:nvSpPr>
      <dsp:spPr>
        <a:xfrm>
          <a:off x="3207018" y="745656"/>
          <a:ext cx="724528" cy="7245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E906A-DF47-4D2D-851F-4D8EAFF2D57D}">
      <dsp:nvSpPr>
        <dsp:cNvPr id="0" name=""/>
        <dsp:cNvSpPr/>
      </dsp:nvSpPr>
      <dsp:spPr>
        <a:xfrm>
          <a:off x="3359169" y="897807"/>
          <a:ext cx="420226" cy="420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563BE-D2E8-4B52-B339-A616557F31E1}">
      <dsp:nvSpPr>
        <dsp:cNvPr id="0" name=""/>
        <dsp:cNvSpPr/>
      </dsp:nvSpPr>
      <dsp:spPr>
        <a:xfrm>
          <a:off x="4086803"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1. </a:t>
          </a:r>
          <a:r>
            <a:rPr lang="en-US" sz="1100" b="1" kern="1200"/>
            <a:t>Identifying Trends:</a:t>
          </a:r>
          <a:r>
            <a:rPr lang="en-US" sz="1100" kern="1200"/>
            <a:t> Observing the changes in ratings with time will enable us to know whether customer response to any changes in the service or operations is positive or negative.</a:t>
          </a:r>
        </a:p>
      </dsp:txBody>
      <dsp:txXfrm>
        <a:off x="4086803" y="745656"/>
        <a:ext cx="1707817" cy="724528"/>
      </dsp:txXfrm>
    </dsp:sp>
    <dsp:sp modelId="{C3C66D4A-2A38-43F7-8A31-845FB33FC5E8}">
      <dsp:nvSpPr>
        <dsp:cNvPr id="0" name=""/>
        <dsp:cNvSpPr/>
      </dsp:nvSpPr>
      <dsp:spPr>
        <a:xfrm>
          <a:off x="6092194" y="745656"/>
          <a:ext cx="724528" cy="7245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4F968-07B4-4D76-BDFB-9D680664D5F4}">
      <dsp:nvSpPr>
        <dsp:cNvPr id="0" name=""/>
        <dsp:cNvSpPr/>
      </dsp:nvSpPr>
      <dsp:spPr>
        <a:xfrm>
          <a:off x="6244346" y="897807"/>
          <a:ext cx="420226" cy="420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9AC3E-9F3E-48E8-9998-787CEDBAE895}">
      <dsp:nvSpPr>
        <dsp:cNvPr id="0" name=""/>
        <dsp:cNvSpPr/>
      </dsp:nvSpPr>
      <dsp:spPr>
        <a:xfrm>
          <a:off x="6971979" y="745656"/>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2. </a:t>
          </a:r>
          <a:r>
            <a:rPr lang="en-US" sz="1100" b="1" kern="1200" dirty="0"/>
            <a:t>Customizing Service:</a:t>
          </a:r>
          <a:r>
            <a:rPr lang="en-US" sz="1100" kern="1200" dirty="0"/>
            <a:t> Services can be provided that are closer to expectations by understanding preferences on different routes, in different classes, or by different types of travelers.</a:t>
          </a:r>
        </a:p>
        <a:p>
          <a:pPr marL="0" lvl="0" indent="0" algn="l" defTabSz="488950">
            <a:lnSpc>
              <a:spcPct val="100000"/>
            </a:lnSpc>
            <a:spcBef>
              <a:spcPct val="0"/>
            </a:spcBef>
            <a:spcAft>
              <a:spcPct val="35000"/>
            </a:spcAft>
            <a:buNone/>
          </a:pPr>
          <a:endParaRPr lang="en-US" sz="1100" kern="1200" dirty="0"/>
        </a:p>
      </dsp:txBody>
      <dsp:txXfrm>
        <a:off x="6971979" y="745656"/>
        <a:ext cx="1707817" cy="724528"/>
      </dsp:txXfrm>
    </dsp:sp>
    <dsp:sp modelId="{D4B0705A-381B-47E9-8CD6-8DF33A9A1426}">
      <dsp:nvSpPr>
        <dsp:cNvPr id="0" name=""/>
        <dsp:cNvSpPr/>
      </dsp:nvSpPr>
      <dsp:spPr>
        <a:xfrm>
          <a:off x="321841" y="2072429"/>
          <a:ext cx="724528" cy="7245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F6795-9AB4-471D-BE27-7FD3255E2C57}">
      <dsp:nvSpPr>
        <dsp:cNvPr id="0" name=""/>
        <dsp:cNvSpPr/>
      </dsp:nvSpPr>
      <dsp:spPr>
        <a:xfrm>
          <a:off x="473992" y="2224580"/>
          <a:ext cx="420226" cy="420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0FF3D7-5A07-4ECE-98A3-A705052FA604}">
      <dsp:nvSpPr>
        <dsp:cNvPr id="0" name=""/>
        <dsp:cNvSpPr/>
      </dsp:nvSpPr>
      <dsp:spPr>
        <a:xfrm>
          <a:off x="1201626"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3. </a:t>
          </a:r>
          <a:r>
            <a:rPr lang="en-US" sz="1100" b="1" kern="1200"/>
            <a:t>Operational Focus:</a:t>
          </a:r>
          <a:r>
            <a:rPr lang="en-US" sz="1100" kern="1200"/>
            <a:t> Resources can be directed towards areas where lower ratings are given (e.g., entertainment, seat comfort) to facilitate improvements.</a:t>
          </a:r>
        </a:p>
      </dsp:txBody>
      <dsp:txXfrm>
        <a:off x="1201626" y="2072429"/>
        <a:ext cx="1707817" cy="724528"/>
      </dsp:txXfrm>
    </dsp:sp>
    <dsp:sp modelId="{BB57AC67-79F7-4098-B4AA-B0D1A8D49E40}">
      <dsp:nvSpPr>
        <dsp:cNvPr id="0" name=""/>
        <dsp:cNvSpPr/>
      </dsp:nvSpPr>
      <dsp:spPr>
        <a:xfrm>
          <a:off x="3207018" y="2072429"/>
          <a:ext cx="724528" cy="7245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67A57-E12C-4428-AFD5-4412734CE256}">
      <dsp:nvSpPr>
        <dsp:cNvPr id="0" name=""/>
        <dsp:cNvSpPr/>
      </dsp:nvSpPr>
      <dsp:spPr>
        <a:xfrm>
          <a:off x="3359169" y="2224580"/>
          <a:ext cx="420226" cy="420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FFAED-4FCC-4C3F-AD13-F8FC16D41429}">
      <dsp:nvSpPr>
        <dsp:cNvPr id="0" name=""/>
        <dsp:cNvSpPr/>
      </dsp:nvSpPr>
      <dsp:spPr>
        <a:xfrm>
          <a:off x="4086803"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4. </a:t>
          </a:r>
          <a:r>
            <a:rPr lang="en-US" sz="1100" b="1" kern="1200" dirty="0"/>
            <a:t>Strategic Planning:</a:t>
          </a:r>
          <a:r>
            <a:rPr lang="en-US" sz="1100" kern="1200" dirty="0"/>
            <a:t>  </a:t>
          </a:r>
        </a:p>
        <a:p>
          <a:pPr marL="0" lvl="0" indent="0" algn="l" defTabSz="488950">
            <a:lnSpc>
              <a:spcPct val="100000"/>
            </a:lnSpc>
            <a:spcBef>
              <a:spcPct val="0"/>
            </a:spcBef>
            <a:spcAft>
              <a:spcPct val="35000"/>
            </a:spcAft>
            <a:buNone/>
          </a:pPr>
          <a:r>
            <a:rPr lang="en-US" sz="1100" kern="1200" dirty="0"/>
            <a:t>Long-term strategies can be developed based on which aspects of the service consistently receive higher or lower ratings</a:t>
          </a:r>
        </a:p>
      </dsp:txBody>
      <dsp:txXfrm>
        <a:off x="4086803" y="2072429"/>
        <a:ext cx="1707817" cy="724528"/>
      </dsp:txXfrm>
    </dsp:sp>
    <dsp:sp modelId="{33A7BBD5-1224-45EA-8004-B0BA370E9962}">
      <dsp:nvSpPr>
        <dsp:cNvPr id="0" name=""/>
        <dsp:cNvSpPr/>
      </dsp:nvSpPr>
      <dsp:spPr>
        <a:xfrm>
          <a:off x="6092194" y="2072429"/>
          <a:ext cx="724528" cy="7245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EB87B-126F-4948-BA37-797A5225BFD3}">
      <dsp:nvSpPr>
        <dsp:cNvPr id="0" name=""/>
        <dsp:cNvSpPr/>
      </dsp:nvSpPr>
      <dsp:spPr>
        <a:xfrm>
          <a:off x="6244346" y="2224580"/>
          <a:ext cx="420226" cy="4202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6C30-74A6-4503-BC24-D62F0CD6CA53}">
      <dsp:nvSpPr>
        <dsp:cNvPr id="0" name=""/>
        <dsp:cNvSpPr/>
      </dsp:nvSpPr>
      <dsp:spPr>
        <a:xfrm>
          <a:off x="6971979" y="2072429"/>
          <a:ext cx="1707817" cy="72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5. </a:t>
          </a:r>
          <a:r>
            <a:rPr lang="en-US" sz="1100" b="1" kern="1200" dirty="0"/>
            <a:t>Reputation Management:</a:t>
          </a:r>
          <a:r>
            <a:rPr lang="en-US" sz="1100" kern="1200" dirty="0"/>
            <a:t> Marketing strategies may benefit from high scores in some dimensions, while low scores could indicate areas that must be addressed in order not to risk damaging the airline’s reputation.</a:t>
          </a:r>
        </a:p>
      </dsp:txBody>
      <dsp:txXfrm>
        <a:off x="6971979" y="2072429"/>
        <a:ext cx="1707817" cy="724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7E28E-2982-4872-9A51-E9959B70EB4B}">
      <dsp:nvSpPr>
        <dsp:cNvPr id="0" name=""/>
        <dsp:cNvSpPr/>
      </dsp:nvSpPr>
      <dsp:spPr>
        <a:xfrm>
          <a:off x="0"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Analyze UK feedback to improve services.</a:t>
          </a:r>
        </a:p>
      </dsp:txBody>
      <dsp:txXfrm>
        <a:off x="0" y="344082"/>
        <a:ext cx="1330976" cy="798585"/>
      </dsp:txXfrm>
    </dsp:sp>
    <dsp:sp modelId="{90A79A1E-2B3F-4680-BE1A-D5258E7103A8}">
      <dsp:nvSpPr>
        <dsp:cNvPr id="0" name=""/>
        <dsp:cNvSpPr/>
      </dsp:nvSpPr>
      <dsp:spPr>
        <a:xfrm>
          <a:off x="1464073"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Tailor offerings to meet US customer needs.</a:t>
          </a:r>
        </a:p>
      </dsp:txBody>
      <dsp:txXfrm>
        <a:off x="1464073" y="344082"/>
        <a:ext cx="1330976" cy="798585"/>
      </dsp:txXfrm>
    </dsp:sp>
    <dsp:sp modelId="{CFD3761D-6157-41BA-8884-D3415911BD41}">
      <dsp:nvSpPr>
        <dsp:cNvPr id="0" name=""/>
        <dsp:cNvSpPr/>
      </dsp:nvSpPr>
      <dsp:spPr>
        <a:xfrm>
          <a:off x="2928147" y="34408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Research markets with fewer reviews.</a:t>
          </a:r>
        </a:p>
      </dsp:txBody>
      <dsp:txXfrm>
        <a:off x="2928147" y="344082"/>
        <a:ext cx="1330976" cy="798585"/>
      </dsp:txXfrm>
    </dsp:sp>
    <dsp:sp modelId="{824B472A-E29F-4E69-9C32-566F62D98670}">
      <dsp:nvSpPr>
        <dsp:cNvPr id="0" name=""/>
        <dsp:cNvSpPr/>
      </dsp:nvSpPr>
      <dsp:spPr>
        <a:xfrm>
          <a:off x="0"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Incentivize feedback from less-represented countries.</a:t>
          </a:r>
        </a:p>
      </dsp:txBody>
      <dsp:txXfrm>
        <a:off x="0" y="1275765"/>
        <a:ext cx="1330976" cy="798585"/>
      </dsp:txXfrm>
    </dsp:sp>
    <dsp:sp modelId="{838ADD9D-5242-49CD-AB5A-83BF9C031C0B}">
      <dsp:nvSpPr>
        <dsp:cNvPr id="0" name=""/>
        <dsp:cNvSpPr/>
      </dsp:nvSpPr>
      <dsp:spPr>
        <a:xfrm>
          <a:off x="1464073"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Customize marketing strategies for different regions.</a:t>
          </a:r>
        </a:p>
      </dsp:txBody>
      <dsp:txXfrm>
        <a:off x="1464073" y="1275765"/>
        <a:ext cx="1330976" cy="798585"/>
      </dsp:txXfrm>
    </dsp:sp>
    <dsp:sp modelId="{8DB7116C-5388-49A5-89F0-6290999391E5}">
      <dsp:nvSpPr>
        <dsp:cNvPr id="0" name=""/>
        <dsp:cNvSpPr/>
      </dsp:nvSpPr>
      <dsp:spPr>
        <a:xfrm>
          <a:off x="2928147" y="1275765"/>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Offer localized in-flight services.</a:t>
          </a:r>
        </a:p>
      </dsp:txBody>
      <dsp:txXfrm>
        <a:off x="2928147" y="1275765"/>
        <a:ext cx="1330976" cy="798585"/>
      </dsp:txXfrm>
    </dsp:sp>
    <dsp:sp modelId="{F40038BA-46EC-4F9C-AB88-6229F9EF46BF}">
      <dsp:nvSpPr>
        <dsp:cNvPr id="0" name=""/>
        <dsp:cNvSpPr/>
      </dsp:nvSpPr>
      <dsp:spPr>
        <a:xfrm>
          <a:off x="0"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Enhance loyalty programs.</a:t>
          </a:r>
        </a:p>
      </dsp:txBody>
      <dsp:txXfrm>
        <a:off x="0" y="2207449"/>
        <a:ext cx="1330976" cy="798585"/>
      </dsp:txXfrm>
    </dsp:sp>
    <dsp:sp modelId="{A0209088-B92F-4699-97BE-7AE00074F936}">
      <dsp:nvSpPr>
        <dsp:cNvPr id="0" name=""/>
        <dsp:cNvSpPr/>
      </dsp:nvSpPr>
      <dsp:spPr>
        <a:xfrm>
          <a:off x="1464073"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Consider route expansion in underrepresented markets.</a:t>
          </a:r>
        </a:p>
      </dsp:txBody>
      <dsp:txXfrm>
        <a:off x="1464073" y="2207449"/>
        <a:ext cx="1330976" cy="798585"/>
      </dsp:txXfrm>
    </dsp:sp>
    <dsp:sp modelId="{0252B768-7C33-466E-96FD-A3B8CE082152}">
      <dsp:nvSpPr>
        <dsp:cNvPr id="0" name=""/>
        <dsp:cNvSpPr/>
      </dsp:nvSpPr>
      <dsp:spPr>
        <a:xfrm>
          <a:off x="2928147" y="2207449"/>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 Train staff in cultural sensitivity for diverse customer service.</a:t>
          </a:r>
        </a:p>
      </dsp:txBody>
      <dsp:txXfrm>
        <a:off x="2928147" y="2207449"/>
        <a:ext cx="1330976" cy="798585"/>
      </dsp:txXfrm>
    </dsp:sp>
    <dsp:sp modelId="{87929D3D-BB7A-4FFD-A5BD-6704A400894B}">
      <dsp:nvSpPr>
        <dsp:cNvPr id="0" name=""/>
        <dsp:cNvSpPr/>
      </dsp:nvSpPr>
      <dsp:spPr>
        <a:xfrm>
          <a:off x="732036" y="313913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Boost online engagement through social media.</a:t>
          </a:r>
        </a:p>
      </dsp:txBody>
      <dsp:txXfrm>
        <a:off x="732036" y="3139132"/>
        <a:ext cx="1330976" cy="798585"/>
      </dsp:txXfrm>
    </dsp:sp>
    <dsp:sp modelId="{5A6CA677-8C3A-4609-9BA5-36F1FE405D6F}">
      <dsp:nvSpPr>
        <dsp:cNvPr id="0" name=""/>
        <dsp:cNvSpPr/>
      </dsp:nvSpPr>
      <dsp:spPr>
        <a:xfrm>
          <a:off x="2196110" y="3139132"/>
          <a:ext cx="1330976" cy="79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 Create local partnerships to increase brand presence.</a:t>
          </a:r>
        </a:p>
      </dsp:txBody>
      <dsp:txXfrm>
        <a:off x="2196110" y="3139132"/>
        <a:ext cx="1330976" cy="798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A2011-5A14-42B6-86D2-C90DF70D62B9}">
      <dsp:nvSpPr>
        <dsp:cNvPr id="0" name=""/>
        <dsp:cNvSpPr/>
      </dsp:nvSpPr>
      <dsp:spPr>
        <a:xfrm>
          <a:off x="918014"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8F323-C7B3-4163-B43B-C719D55B2D6D}">
      <dsp:nvSpPr>
        <dsp:cNvPr id="0" name=""/>
        <dsp:cNvSpPr/>
      </dsp:nvSpPr>
      <dsp:spPr>
        <a:xfrm>
          <a:off x="1116365" y="250549"/>
          <a:ext cx="534023" cy="534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21E09-F7EA-41D9-BA42-A7EB66CD37BA}">
      <dsp:nvSpPr>
        <dsp:cNvPr id="0" name=""/>
        <dsp:cNvSpPr/>
      </dsp:nvSpPr>
      <dsp:spPr>
        <a:xfrm>
          <a:off x="379680" y="1272822"/>
          <a:ext cx="2007394"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dirty="0">
              <a:solidFill>
                <a:schemeClr val="accent1">
                  <a:lumMod val="50000"/>
                </a:schemeClr>
              </a:solidFill>
            </a:rPr>
            <a:t>Reasons</a:t>
          </a:r>
        </a:p>
        <a:p>
          <a:pPr marL="0" lvl="0" indent="0" algn="ctr" defTabSz="889000">
            <a:lnSpc>
              <a:spcPct val="100000"/>
            </a:lnSpc>
            <a:spcBef>
              <a:spcPct val="0"/>
            </a:spcBef>
            <a:spcAft>
              <a:spcPct val="35000"/>
            </a:spcAft>
            <a:buNone/>
            <a:defRPr cap="all"/>
          </a:pPr>
          <a:r>
            <a:rPr lang="en-US" sz="2000" b="1" kern="1200" dirty="0">
              <a:solidFill>
                <a:schemeClr val="accent1">
                  <a:lumMod val="50000"/>
                </a:schemeClr>
              </a:solidFill>
            </a:rPr>
            <a:t> for Fluctuations</a:t>
          </a:r>
        </a:p>
      </dsp:txBody>
      <dsp:txXfrm>
        <a:off x="379680" y="1272822"/>
        <a:ext cx="2007394" cy="1043467"/>
      </dsp:txXfrm>
    </dsp:sp>
    <dsp:sp modelId="{65E416DB-379C-4A81-8B22-E62907CE86A7}">
      <dsp:nvSpPr>
        <dsp:cNvPr id="0" name=""/>
        <dsp:cNvSpPr/>
      </dsp:nvSpPr>
      <dsp:spPr>
        <a:xfrm>
          <a:off x="3449903"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3A32F-FD58-412D-AC0B-44D18776C8A6}">
      <dsp:nvSpPr>
        <dsp:cNvPr id="0" name=""/>
        <dsp:cNvSpPr/>
      </dsp:nvSpPr>
      <dsp:spPr>
        <a:xfrm>
          <a:off x="3648254" y="250549"/>
          <a:ext cx="534023" cy="534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6096C-5D0A-4DBB-943D-CC0E31DC269B}">
      <dsp:nvSpPr>
        <dsp:cNvPr id="0" name=""/>
        <dsp:cNvSpPr/>
      </dsp:nvSpPr>
      <dsp:spPr>
        <a:xfrm>
          <a:off x="2654086" y="1272822"/>
          <a:ext cx="2522360"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Economic Factors</a:t>
          </a:r>
        </a:p>
        <a:p>
          <a:pPr marL="0" lvl="0" indent="0" algn="ctr" defTabSz="622300">
            <a:lnSpc>
              <a:spcPct val="100000"/>
            </a:lnSpc>
            <a:spcBef>
              <a:spcPct val="0"/>
            </a:spcBef>
            <a:spcAft>
              <a:spcPct val="35000"/>
            </a:spcAft>
            <a:buNone/>
            <a:defRPr cap="all"/>
          </a:pPr>
          <a:r>
            <a:rPr lang="en-US" sz="1400" kern="1200" dirty="0"/>
            <a:t> </a:t>
          </a:r>
          <a:r>
            <a:rPr lang="en-US" sz="1100" kern="1200" dirty="0"/>
            <a:t>Changes in economic conditions may affect the amount of money available for quality improvement or lead to budget cuts.</a:t>
          </a:r>
        </a:p>
      </dsp:txBody>
      <dsp:txXfrm>
        <a:off x="2654086" y="1272822"/>
        <a:ext cx="2522360" cy="1043467"/>
      </dsp:txXfrm>
    </dsp:sp>
    <dsp:sp modelId="{338E6D89-5856-4567-9614-4CCCA2660656}">
      <dsp:nvSpPr>
        <dsp:cNvPr id="0" name=""/>
        <dsp:cNvSpPr/>
      </dsp:nvSpPr>
      <dsp:spPr>
        <a:xfrm>
          <a:off x="5740985"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7E4DD-DFA0-4FA9-B49F-B0420CB2B4ED}">
      <dsp:nvSpPr>
        <dsp:cNvPr id="0" name=""/>
        <dsp:cNvSpPr/>
      </dsp:nvSpPr>
      <dsp:spPr>
        <a:xfrm>
          <a:off x="5939337" y="250549"/>
          <a:ext cx="534023" cy="534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8A05C-9CC7-4A89-A5D1-B73E85F2A1BF}">
      <dsp:nvSpPr>
        <dsp:cNvPr id="0" name=""/>
        <dsp:cNvSpPr/>
      </dsp:nvSpPr>
      <dsp:spPr>
        <a:xfrm>
          <a:off x="5443458" y="1272822"/>
          <a:ext cx="1525781"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Service Changes</a:t>
          </a:r>
          <a:endParaRPr lang="en-US" sz="1400" kern="1200" dirty="0"/>
        </a:p>
        <a:p>
          <a:pPr marL="0" lvl="0" indent="0" algn="ctr" defTabSz="622300">
            <a:lnSpc>
              <a:spcPct val="100000"/>
            </a:lnSpc>
            <a:spcBef>
              <a:spcPct val="0"/>
            </a:spcBef>
            <a:spcAft>
              <a:spcPct val="35000"/>
            </a:spcAft>
            <a:buNone/>
            <a:defRPr cap="all"/>
          </a:pPr>
          <a:r>
            <a:rPr lang="en-US" sz="1100" kern="1200" dirty="0"/>
            <a:t>The introduction of new services or removal of existing ones may change customers’ satisfaction level.</a:t>
          </a:r>
        </a:p>
      </dsp:txBody>
      <dsp:txXfrm>
        <a:off x="5443458" y="1272822"/>
        <a:ext cx="1525781" cy="1043467"/>
      </dsp:txXfrm>
    </dsp:sp>
    <dsp:sp modelId="{8D86586D-01D4-4F22-A6A9-F1D26828DC8B}">
      <dsp:nvSpPr>
        <dsp:cNvPr id="0" name=""/>
        <dsp:cNvSpPr/>
      </dsp:nvSpPr>
      <dsp:spPr>
        <a:xfrm>
          <a:off x="7533778" y="52197"/>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0EA9C-B64C-4BCB-9EE4-DE21959CF083}">
      <dsp:nvSpPr>
        <dsp:cNvPr id="0" name=""/>
        <dsp:cNvSpPr/>
      </dsp:nvSpPr>
      <dsp:spPr>
        <a:xfrm>
          <a:off x="7732130" y="250549"/>
          <a:ext cx="534023" cy="534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C2E49C-CEDE-470B-8DA7-B925CF199D45}">
      <dsp:nvSpPr>
        <dsp:cNvPr id="0" name=""/>
        <dsp:cNvSpPr/>
      </dsp:nvSpPr>
      <dsp:spPr>
        <a:xfrm>
          <a:off x="7236251" y="1272822"/>
          <a:ext cx="1525781"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Competitors Influence</a:t>
          </a:r>
        </a:p>
        <a:p>
          <a:pPr marL="0" lvl="0" indent="0" algn="ctr" defTabSz="622300">
            <a:lnSpc>
              <a:spcPct val="100000"/>
            </a:lnSpc>
            <a:spcBef>
              <a:spcPct val="0"/>
            </a:spcBef>
            <a:spcAft>
              <a:spcPct val="35000"/>
            </a:spcAft>
            <a:buNone/>
            <a:defRPr cap="all"/>
          </a:pPr>
          <a:r>
            <a:rPr lang="en-US" sz="1100" kern="1200" dirty="0"/>
            <a:t> Innovations by competitors can result in changes in consumer expectations. </a:t>
          </a:r>
        </a:p>
      </dsp:txBody>
      <dsp:txXfrm>
        <a:off x="7236251" y="1272822"/>
        <a:ext cx="1525781" cy="1043467"/>
      </dsp:txXfrm>
    </dsp:sp>
    <dsp:sp modelId="{7F94C38E-0694-4D2F-9A67-5DFB074CB98E}">
      <dsp:nvSpPr>
        <dsp:cNvPr id="0" name=""/>
        <dsp:cNvSpPr/>
      </dsp:nvSpPr>
      <dsp:spPr>
        <a:xfrm>
          <a:off x="1378655"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BE020-62DE-45FD-A968-429B86DF3E71}">
      <dsp:nvSpPr>
        <dsp:cNvPr id="0" name=""/>
        <dsp:cNvSpPr/>
      </dsp:nvSpPr>
      <dsp:spPr>
        <a:xfrm>
          <a:off x="1577006" y="2896087"/>
          <a:ext cx="534023" cy="534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53153-8DAB-49CA-8BBF-16854D56C5B0}">
      <dsp:nvSpPr>
        <dsp:cNvPr id="0" name=""/>
        <dsp:cNvSpPr/>
      </dsp:nvSpPr>
      <dsp:spPr>
        <a:xfrm>
          <a:off x="596097" y="3918361"/>
          <a:ext cx="2495842"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Operational Challenges</a:t>
          </a:r>
        </a:p>
        <a:p>
          <a:pPr marL="0" lvl="0" indent="0" algn="ctr" defTabSz="622300">
            <a:lnSpc>
              <a:spcPct val="100000"/>
            </a:lnSpc>
            <a:spcBef>
              <a:spcPct val="0"/>
            </a:spcBef>
            <a:spcAft>
              <a:spcPct val="35000"/>
            </a:spcAft>
            <a:buNone/>
            <a:defRPr cap="all"/>
          </a:pPr>
          <a:r>
            <a:rPr lang="en-US" sz="1100" kern="1200" dirty="0"/>
            <a:t> Staff strikes, supply chain problems and fleet maintenance can lower service quality temporarily. </a:t>
          </a:r>
        </a:p>
      </dsp:txBody>
      <dsp:txXfrm>
        <a:off x="596097" y="3918361"/>
        <a:ext cx="2495842" cy="1043467"/>
      </dsp:txXfrm>
    </dsp:sp>
    <dsp:sp modelId="{B0F1F67F-C5C6-4B76-8F73-41121D4851AD}">
      <dsp:nvSpPr>
        <dsp:cNvPr id="0" name=""/>
        <dsp:cNvSpPr/>
      </dsp:nvSpPr>
      <dsp:spPr>
        <a:xfrm>
          <a:off x="4159086"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406F-4BF6-45C9-A5F5-87E2B2FF4F93}">
      <dsp:nvSpPr>
        <dsp:cNvPr id="0" name=""/>
        <dsp:cNvSpPr/>
      </dsp:nvSpPr>
      <dsp:spPr>
        <a:xfrm>
          <a:off x="4357437" y="2896087"/>
          <a:ext cx="534023" cy="5340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930D5E-41FB-427A-AFCC-8561046E7947}">
      <dsp:nvSpPr>
        <dsp:cNvPr id="0" name=""/>
        <dsp:cNvSpPr/>
      </dsp:nvSpPr>
      <dsp:spPr>
        <a:xfrm>
          <a:off x="3358951" y="3918361"/>
          <a:ext cx="2530996"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Market Trends</a:t>
          </a:r>
        </a:p>
        <a:p>
          <a:pPr marL="0" lvl="0" indent="0" algn="ctr" defTabSz="622300">
            <a:lnSpc>
              <a:spcPct val="100000"/>
            </a:lnSpc>
            <a:spcBef>
              <a:spcPct val="0"/>
            </a:spcBef>
            <a:spcAft>
              <a:spcPct val="35000"/>
            </a:spcAft>
            <a:buNone/>
            <a:defRPr cap="all"/>
          </a:pPr>
          <a:r>
            <a:rPr lang="en-US" sz="1100" kern="1200" dirty="0"/>
            <a:t>It is possible that changes in market trends or customer preferences could impact perceived quality. </a:t>
          </a:r>
        </a:p>
      </dsp:txBody>
      <dsp:txXfrm>
        <a:off x="3358951" y="3918361"/>
        <a:ext cx="2530996" cy="1043467"/>
      </dsp:txXfrm>
    </dsp:sp>
    <dsp:sp modelId="{FFEF2924-C5C7-4A3D-BDD6-DBC7725862F6}">
      <dsp:nvSpPr>
        <dsp:cNvPr id="0" name=""/>
        <dsp:cNvSpPr/>
      </dsp:nvSpPr>
      <dsp:spPr>
        <a:xfrm>
          <a:off x="6885924" y="2697736"/>
          <a:ext cx="930726" cy="93072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CE5AA-BFD2-4827-8A10-213CDD133119}">
      <dsp:nvSpPr>
        <dsp:cNvPr id="0" name=""/>
        <dsp:cNvSpPr/>
      </dsp:nvSpPr>
      <dsp:spPr>
        <a:xfrm>
          <a:off x="7084275" y="2896087"/>
          <a:ext cx="534023" cy="53402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A234A9-03BB-421C-8EA4-3F4ED828061A}">
      <dsp:nvSpPr>
        <dsp:cNvPr id="0" name=""/>
        <dsp:cNvSpPr/>
      </dsp:nvSpPr>
      <dsp:spPr>
        <a:xfrm>
          <a:off x="6156959" y="3918361"/>
          <a:ext cx="2388656" cy="104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rgbClr val="FF0000"/>
              </a:solidFill>
            </a:rPr>
            <a:t>External Events</a:t>
          </a:r>
        </a:p>
        <a:p>
          <a:pPr marL="0" lvl="0" indent="0" algn="ctr" defTabSz="622300">
            <a:lnSpc>
              <a:spcPct val="100000"/>
            </a:lnSpc>
            <a:spcBef>
              <a:spcPct val="0"/>
            </a:spcBef>
            <a:spcAft>
              <a:spcPct val="35000"/>
            </a:spcAft>
            <a:buNone/>
            <a:defRPr cap="all"/>
          </a:pPr>
          <a:r>
            <a:rPr lang="en-US" sz="1100" kern="1200" dirty="0"/>
            <a:t>Things like pandemics or geopolitical events could interfere with service delivery and alter customers' experiences.</a:t>
          </a:r>
        </a:p>
      </dsp:txBody>
      <dsp:txXfrm>
        <a:off x="6156959" y="3918361"/>
        <a:ext cx="2388656" cy="1043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04FC6-A706-409C-86E6-C1339F7D6CCD}">
      <dsp:nvSpPr>
        <dsp:cNvPr id="0" name=""/>
        <dsp:cNvSpPr/>
      </dsp:nvSpPr>
      <dsp:spPr>
        <a:xfrm flipH="1">
          <a:off x="673057" y="1841646"/>
          <a:ext cx="100337" cy="246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DA507-B5A2-4D81-810B-A7C0CBF17494}">
      <dsp:nvSpPr>
        <dsp:cNvPr id="0" name=""/>
        <dsp:cNvSpPr/>
      </dsp:nvSpPr>
      <dsp:spPr>
        <a:xfrm flipH="1">
          <a:off x="687716" y="1714661"/>
          <a:ext cx="47128" cy="224114"/>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31596-D276-415F-9C34-9C0A6BEB41FE}">
      <dsp:nvSpPr>
        <dsp:cNvPr id="0" name=""/>
        <dsp:cNvSpPr/>
      </dsp:nvSpPr>
      <dsp:spPr>
        <a:xfrm>
          <a:off x="765" y="2339416"/>
          <a:ext cx="1444921" cy="96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endParaRPr lang="en-US" sz="2800" kern="1200" dirty="0">
            <a:solidFill>
              <a:schemeClr val="accent2">
                <a:lumMod val="75000"/>
              </a:schemeClr>
            </a:solidFill>
            <a:latin typeface="+mn-lt"/>
          </a:endParaRPr>
        </a:p>
      </dsp:txBody>
      <dsp:txXfrm>
        <a:off x="765" y="2339416"/>
        <a:ext cx="1444921" cy="968066"/>
      </dsp:txXfrm>
    </dsp:sp>
    <dsp:sp modelId="{C8C81BB6-8BE8-4A0F-83CE-9A69614BE44A}">
      <dsp:nvSpPr>
        <dsp:cNvPr id="0" name=""/>
        <dsp:cNvSpPr/>
      </dsp:nvSpPr>
      <dsp:spPr>
        <a:xfrm>
          <a:off x="1980308" y="978171"/>
          <a:ext cx="881402" cy="8814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4727E-3E2F-487F-B0E6-D33C643D589D}">
      <dsp:nvSpPr>
        <dsp:cNvPr id="0" name=""/>
        <dsp:cNvSpPr/>
      </dsp:nvSpPr>
      <dsp:spPr>
        <a:xfrm>
          <a:off x="2168148" y="1166011"/>
          <a:ext cx="505722" cy="505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74498-502C-45DC-BF91-75ADFC4A7991}">
      <dsp:nvSpPr>
        <dsp:cNvPr id="0" name=""/>
        <dsp:cNvSpPr/>
      </dsp:nvSpPr>
      <dsp:spPr>
        <a:xfrm>
          <a:off x="1698548" y="2134108"/>
          <a:ext cx="1444921"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accent1">
                  <a:lumMod val="75000"/>
                </a:schemeClr>
              </a:solidFill>
              <a:latin typeface="+mn-lt"/>
            </a:rPr>
            <a:t>Seat Comfort</a:t>
          </a:r>
        </a:p>
        <a:p>
          <a:pPr marL="0" lvl="0" indent="0" algn="ctr" defTabSz="889000">
            <a:lnSpc>
              <a:spcPct val="100000"/>
            </a:lnSpc>
            <a:spcBef>
              <a:spcPct val="0"/>
            </a:spcBef>
            <a:spcAft>
              <a:spcPct val="35000"/>
            </a:spcAft>
            <a:buNone/>
            <a:defRPr cap="all"/>
          </a:pPr>
          <a:r>
            <a:rPr lang="en-US" sz="1200" kern="1200" dirty="0">
              <a:latin typeface="+mn-lt"/>
            </a:rPr>
            <a:t>Buy newer, more comfortable seats or refurbish old ones. Regularly check and keep seat mechanisms working properly.</a:t>
          </a:r>
        </a:p>
      </dsp:txBody>
      <dsp:txXfrm>
        <a:off x="1698548" y="2134108"/>
        <a:ext cx="1444921" cy="1926024"/>
      </dsp:txXfrm>
    </dsp:sp>
    <dsp:sp modelId="{5EEFC233-F12D-4745-AB9A-34AADD1EE604}">
      <dsp:nvSpPr>
        <dsp:cNvPr id="0" name=""/>
        <dsp:cNvSpPr/>
      </dsp:nvSpPr>
      <dsp:spPr>
        <a:xfrm>
          <a:off x="3678091" y="978171"/>
          <a:ext cx="881402" cy="88140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7EDFC8-9777-4E7B-A775-5AE357CC29FE}">
      <dsp:nvSpPr>
        <dsp:cNvPr id="0" name=""/>
        <dsp:cNvSpPr/>
      </dsp:nvSpPr>
      <dsp:spPr>
        <a:xfrm>
          <a:off x="3865931" y="1166011"/>
          <a:ext cx="505722" cy="505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65264-2E43-42EF-A8E1-68365EC34C3F}">
      <dsp:nvSpPr>
        <dsp:cNvPr id="0" name=""/>
        <dsp:cNvSpPr/>
      </dsp:nvSpPr>
      <dsp:spPr>
        <a:xfrm>
          <a:off x="3396332" y="2134108"/>
          <a:ext cx="1444921"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accent1">
                  <a:lumMod val="75000"/>
                </a:schemeClr>
              </a:solidFill>
              <a:latin typeface="+mn-lt"/>
            </a:rPr>
            <a:t>Cabin Crew Service</a:t>
          </a:r>
        </a:p>
        <a:p>
          <a:pPr marL="0" lvl="0" indent="0" algn="ctr" defTabSz="889000">
            <a:lnSpc>
              <a:spcPct val="100000"/>
            </a:lnSpc>
            <a:spcBef>
              <a:spcPct val="0"/>
            </a:spcBef>
            <a:spcAft>
              <a:spcPct val="35000"/>
            </a:spcAft>
            <a:buNone/>
            <a:defRPr cap="all"/>
          </a:pPr>
          <a:r>
            <a:rPr lang="en-US" sz="1200" kern="1200" dirty="0">
              <a:latin typeface="+mn-lt"/>
            </a:rPr>
            <a:t> Continuously train cabin crews while emphasizing good customer service. Develop reward programs that acknowledge excellent jobs done by workers. </a:t>
          </a:r>
        </a:p>
      </dsp:txBody>
      <dsp:txXfrm>
        <a:off x="3396332" y="2134108"/>
        <a:ext cx="1444921" cy="1926024"/>
      </dsp:txXfrm>
    </dsp:sp>
    <dsp:sp modelId="{21794DCE-406A-4F59-BFFB-1C1608453AD8}">
      <dsp:nvSpPr>
        <dsp:cNvPr id="0" name=""/>
        <dsp:cNvSpPr/>
      </dsp:nvSpPr>
      <dsp:spPr>
        <a:xfrm>
          <a:off x="5640830" y="924550"/>
          <a:ext cx="881402" cy="88140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9ED70-E9C2-4CDF-A1FD-67EFB2750815}">
      <dsp:nvSpPr>
        <dsp:cNvPr id="0" name=""/>
        <dsp:cNvSpPr/>
      </dsp:nvSpPr>
      <dsp:spPr>
        <a:xfrm>
          <a:off x="5828670" y="1112390"/>
          <a:ext cx="505722" cy="5057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50AAF-5FF2-4D09-BFB5-6EA3BF007076}">
      <dsp:nvSpPr>
        <dsp:cNvPr id="0" name=""/>
        <dsp:cNvSpPr/>
      </dsp:nvSpPr>
      <dsp:spPr>
        <a:xfrm>
          <a:off x="5094115" y="1973247"/>
          <a:ext cx="1974832" cy="2140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solidFill>
                <a:schemeClr val="accent1">
                  <a:lumMod val="75000"/>
                </a:schemeClr>
              </a:solidFill>
              <a:latin typeface="+mn-lt"/>
            </a:rPr>
            <a:t>Food &amp; Beverages</a:t>
          </a:r>
        </a:p>
        <a:p>
          <a:pPr marL="0" lvl="0" indent="0" algn="ctr" defTabSz="889000">
            <a:lnSpc>
              <a:spcPct val="100000"/>
            </a:lnSpc>
            <a:spcBef>
              <a:spcPct val="0"/>
            </a:spcBef>
            <a:spcAft>
              <a:spcPct val="35000"/>
            </a:spcAft>
            <a:buNone/>
            <a:defRPr cap="all"/>
          </a:pPr>
          <a:r>
            <a:rPr lang="en-US" sz="2000" b="0" kern="1200" dirty="0">
              <a:solidFill>
                <a:schemeClr val="accent1">
                  <a:lumMod val="75000"/>
                </a:schemeClr>
              </a:solidFill>
              <a:latin typeface="+mn-lt"/>
            </a:rPr>
            <a:t> </a:t>
          </a:r>
          <a:r>
            <a:rPr lang="en-US" sz="1200" kern="1200" dirty="0">
              <a:latin typeface="+mn-lt"/>
            </a:rPr>
            <a:t>Periodically review the menu incorporating suggestions made by travelers. Work with famous chefs/brands that have distinguished themselves as far as culinary artistry is concerned will improve the taste experience on board an aircraft</a:t>
          </a:r>
        </a:p>
      </dsp:txBody>
      <dsp:txXfrm>
        <a:off x="5094115" y="1973247"/>
        <a:ext cx="1974832" cy="2140506"/>
      </dsp:txXfrm>
    </dsp:sp>
    <dsp:sp modelId="{A1A75F54-350F-4709-93B3-AAF2B8AA6074}">
      <dsp:nvSpPr>
        <dsp:cNvPr id="0" name=""/>
        <dsp:cNvSpPr/>
      </dsp:nvSpPr>
      <dsp:spPr>
        <a:xfrm>
          <a:off x="7791820" y="978171"/>
          <a:ext cx="881402" cy="88140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44580-7247-458F-8529-CBC01B12AE6E}">
      <dsp:nvSpPr>
        <dsp:cNvPr id="0" name=""/>
        <dsp:cNvSpPr/>
      </dsp:nvSpPr>
      <dsp:spPr>
        <a:xfrm>
          <a:off x="7979660" y="1166011"/>
          <a:ext cx="505722" cy="5057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18E58-1AD6-419B-9378-A0E8B51BC588}">
      <dsp:nvSpPr>
        <dsp:cNvPr id="0" name=""/>
        <dsp:cNvSpPr/>
      </dsp:nvSpPr>
      <dsp:spPr>
        <a:xfrm>
          <a:off x="7321809" y="2134108"/>
          <a:ext cx="1821425" cy="192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accent1">
                  <a:lumMod val="75000"/>
                </a:schemeClr>
              </a:solidFill>
              <a:latin typeface="+mn-lt"/>
            </a:rPr>
            <a:t>Entertainment</a:t>
          </a:r>
        </a:p>
        <a:p>
          <a:pPr marL="0" lvl="0" indent="0" algn="ctr" defTabSz="800100">
            <a:lnSpc>
              <a:spcPct val="100000"/>
            </a:lnSpc>
            <a:spcBef>
              <a:spcPct val="0"/>
            </a:spcBef>
            <a:spcAft>
              <a:spcPct val="35000"/>
            </a:spcAft>
            <a:buNone/>
            <a:defRPr cap="all"/>
          </a:pPr>
          <a:endParaRPr lang="en-US" sz="1800" kern="1200" dirty="0">
            <a:solidFill>
              <a:schemeClr val="accent1">
                <a:lumMod val="75000"/>
              </a:schemeClr>
            </a:solidFill>
            <a:latin typeface="+mn-lt"/>
          </a:endParaRPr>
        </a:p>
        <a:p>
          <a:pPr marL="0" lvl="0" indent="0" algn="ctr" defTabSz="800100">
            <a:lnSpc>
              <a:spcPct val="100000"/>
            </a:lnSpc>
            <a:spcBef>
              <a:spcPct val="0"/>
            </a:spcBef>
            <a:spcAft>
              <a:spcPct val="35000"/>
            </a:spcAft>
            <a:buNone/>
            <a:defRPr cap="all"/>
          </a:pPr>
          <a:r>
            <a:rPr lang="en-US" sz="1200" kern="1200" dirty="0">
              <a:latin typeface="+mn-lt"/>
            </a:rPr>
            <a:t>Install an updated flight entertainment system with broader selections and newer contents. Make sure it is user friendly as well as frequently serviced to avoid malfunctioning during journeys.</a:t>
          </a:r>
        </a:p>
      </dsp:txBody>
      <dsp:txXfrm>
        <a:off x="7321809" y="2134108"/>
        <a:ext cx="1821425" cy="19260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c95023c9b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c95023c9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cc3521b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cc3521b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ccc3521b8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ccc3521b8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cc3521b8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ccc3521b8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58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899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85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37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16630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41728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37732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3"/>
        </a:solid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664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60086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37145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83709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19648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43458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856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37724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83096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CF1133-3259-4C45-BABA-5B62D9C6F78D}" type="datetimeFigureOut">
              <a:rPr lang="en-US" smtClean="0"/>
              <a:t>4/24/2024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320960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diagramLayout" Target="../diagrams/layout4.xml"/><Relationship Id="rId7" Type="http://schemas.openxmlformats.org/officeDocument/2006/relationships/image" Target="../media/image44.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oogle Shape;64;p13"/>
          <p:cNvSpPr txBox="1">
            <a:spLocks noGrp="1"/>
          </p:cNvSpPr>
          <p:nvPr>
            <p:ph type="ctrTitle"/>
          </p:nvPr>
        </p:nvSpPr>
        <p:spPr>
          <a:xfrm>
            <a:off x="667753" y="480060"/>
            <a:ext cx="2800511" cy="2674620"/>
          </a:xfrm>
          <a:prstGeom prst="rect">
            <a:avLst/>
          </a:prstGeom>
        </p:spPr>
        <p:txBody>
          <a:bodyPr spcFirstLastPara="1" lIns="91425" tIns="91425" rIns="91425" bIns="91425" anchor="b" anchorCtr="0">
            <a:normAutofit/>
          </a:bodyPr>
          <a:lstStyle/>
          <a:p>
            <a:pPr marL="0" lvl="0" indent="0" algn="l" rtl="0">
              <a:spcBef>
                <a:spcPts val="0"/>
              </a:spcBef>
              <a:spcAft>
                <a:spcPts val="0"/>
              </a:spcAft>
              <a:buNone/>
            </a:pPr>
            <a:r>
              <a:rPr lang="en-US" sz="4100" b="1"/>
              <a:t>Group-5 Final Presentation</a:t>
            </a:r>
          </a:p>
          <a:p>
            <a:pPr marL="0" lvl="0" indent="0" algn="l" rtl="0">
              <a:spcBef>
                <a:spcPts val="0"/>
              </a:spcBef>
              <a:spcAft>
                <a:spcPts val="0"/>
              </a:spcAft>
              <a:buNone/>
            </a:pPr>
            <a:endParaRPr lang="en-US" sz="4100"/>
          </a:p>
        </p:txBody>
      </p:sp>
      <p:sp>
        <p:nvSpPr>
          <p:cNvPr id="65" name="Google Shape;65;p13"/>
          <p:cNvSpPr txBox="1">
            <a:spLocks noGrp="1"/>
          </p:cNvSpPr>
          <p:nvPr>
            <p:ph type="subTitle" idx="1"/>
          </p:nvPr>
        </p:nvSpPr>
        <p:spPr>
          <a:xfrm>
            <a:off x="667754" y="3477006"/>
            <a:ext cx="2800510" cy="1179576"/>
          </a:xfrm>
          <a:prstGeom prst="rect">
            <a:avLst/>
          </a:prstGeom>
        </p:spPr>
        <p:txBody>
          <a:bodyPr spcFirstLastPara="1" lIns="91425" tIns="91425" rIns="91425" bIns="91425" anchorCtr="0">
            <a:noAutofit/>
          </a:bodyPr>
          <a:lstStyle/>
          <a:p>
            <a:pPr marL="0" lvl="0" indent="0" algn="l" rtl="0">
              <a:spcBef>
                <a:spcPts val="0"/>
              </a:spcBef>
              <a:spcAft>
                <a:spcPts val="600"/>
              </a:spcAft>
              <a:buClr>
                <a:srgbClr val="000000"/>
              </a:buClr>
              <a:buSzPts val="358"/>
              <a:buFont typeface="Arial"/>
              <a:buNone/>
            </a:pPr>
            <a:r>
              <a:rPr lang="en-US" sz="1100" b="1" dirty="0"/>
              <a:t>Presentation made by</a:t>
            </a:r>
          </a:p>
          <a:p>
            <a:pPr marL="0" lvl="0" indent="0" algn="l" rtl="0">
              <a:spcBef>
                <a:spcPts val="0"/>
              </a:spcBef>
              <a:spcAft>
                <a:spcPts val="600"/>
              </a:spcAft>
              <a:buClr>
                <a:srgbClr val="000000"/>
              </a:buClr>
              <a:buSzPts val="358"/>
              <a:buFont typeface="Arial"/>
              <a:buNone/>
            </a:pPr>
            <a:r>
              <a:rPr lang="en-US" sz="1100" b="1" dirty="0"/>
              <a:t>Parva Shah (ps7384)</a:t>
            </a:r>
          </a:p>
          <a:p>
            <a:pPr marL="0" lvl="0" indent="0" algn="l" rtl="0">
              <a:spcBef>
                <a:spcPts val="0"/>
              </a:spcBef>
              <a:spcAft>
                <a:spcPts val="600"/>
              </a:spcAft>
              <a:buClr>
                <a:srgbClr val="000000"/>
              </a:buClr>
              <a:buSzPts val="358"/>
              <a:buFont typeface="Arial"/>
              <a:buNone/>
            </a:pPr>
            <a:r>
              <a:rPr lang="en-US" sz="1100" b="1" dirty="0"/>
              <a:t>Purvi </a:t>
            </a:r>
            <a:r>
              <a:rPr lang="en-US" sz="1100" b="1" dirty="0" err="1"/>
              <a:t>Lalan</a:t>
            </a:r>
            <a:r>
              <a:rPr lang="en-US" sz="1100" b="1" dirty="0"/>
              <a:t> (pl1223)</a:t>
            </a:r>
          </a:p>
          <a:p>
            <a:pPr marL="0" lvl="0" indent="0" algn="l" rtl="0">
              <a:spcBef>
                <a:spcPts val="0"/>
              </a:spcBef>
              <a:spcAft>
                <a:spcPts val="600"/>
              </a:spcAft>
              <a:buClr>
                <a:srgbClr val="000000"/>
              </a:buClr>
              <a:buSzPts val="358"/>
              <a:buFont typeface="Arial"/>
              <a:buNone/>
            </a:pPr>
            <a:r>
              <a:rPr lang="en-US" sz="1100" b="1" dirty="0" err="1"/>
              <a:t>Rutvi</a:t>
            </a:r>
            <a:r>
              <a:rPr lang="en-US" sz="1100" b="1" dirty="0"/>
              <a:t> </a:t>
            </a:r>
            <a:r>
              <a:rPr lang="en-US" sz="1100" b="1" dirty="0" err="1"/>
              <a:t>Kathiriya</a:t>
            </a:r>
            <a:r>
              <a:rPr lang="en-US" sz="1100" b="1" dirty="0"/>
              <a:t> (rk4739)</a:t>
            </a:r>
          </a:p>
          <a:p>
            <a:pPr marL="0" lvl="0" indent="0" algn="l" rtl="0">
              <a:spcBef>
                <a:spcPts val="0"/>
              </a:spcBef>
              <a:spcAft>
                <a:spcPts val="600"/>
              </a:spcAft>
              <a:buClr>
                <a:srgbClr val="000000"/>
              </a:buClr>
              <a:buSzPts val="358"/>
              <a:buFont typeface="Arial"/>
              <a:buNone/>
            </a:pPr>
            <a:r>
              <a:rPr lang="en-US" sz="1100" b="1" dirty="0"/>
              <a:t>Sakshi Jadhav (sj9017)</a:t>
            </a:r>
          </a:p>
          <a:p>
            <a:pPr marL="0" lvl="0" indent="0" algn="l" rtl="0">
              <a:spcBef>
                <a:spcPts val="0"/>
              </a:spcBef>
              <a:spcAft>
                <a:spcPts val="600"/>
              </a:spcAft>
              <a:buSzPts val="358"/>
              <a:buNone/>
            </a:pPr>
            <a:endParaRPr lang="en-US" sz="1100" dirty="0"/>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B59A737C-BB1A-848A-BF69-B80FE01BEBBD}"/>
              </a:ext>
            </a:extLst>
          </p:cNvPr>
          <p:cNvPicPr>
            <a:picLocks noChangeAspect="1"/>
          </p:cNvPicPr>
          <p:nvPr/>
        </p:nvPicPr>
        <p:blipFill rotWithShape="1">
          <a:blip r:embed="rId3"/>
          <a:srcRect t="1533" r="2" b="2"/>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TextBox 60">
            <a:extLst>
              <a:ext uri="{FF2B5EF4-FFF2-40B4-BE49-F238E27FC236}">
                <a16:creationId xmlns:a16="http://schemas.microsoft.com/office/drawing/2014/main" id="{59CD8FC7-613E-EBE1-3F52-3F5C1B37692C}"/>
              </a:ext>
            </a:extLst>
          </p:cNvPr>
          <p:cNvGraphicFramePr/>
          <p:nvPr>
            <p:extLst>
              <p:ext uri="{D42A27DB-BD31-4B8C-83A1-F6EECF244321}">
                <p14:modId xmlns:p14="http://schemas.microsoft.com/office/powerpoint/2010/main" val="1074046707"/>
              </p:ext>
            </p:extLst>
          </p:nvPr>
        </p:nvGraphicFramePr>
        <p:xfrm>
          <a:off x="0" y="129472"/>
          <a:ext cx="9141713" cy="5014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7487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extBox 4">
            <a:extLst>
              <a:ext uri="{FF2B5EF4-FFF2-40B4-BE49-F238E27FC236}">
                <a16:creationId xmlns:a16="http://schemas.microsoft.com/office/drawing/2014/main" id="{05D7D2F2-D8E1-09B6-F915-A92B2A617700}"/>
              </a:ext>
            </a:extLst>
          </p:cNvPr>
          <p:cNvGraphicFramePr/>
          <p:nvPr>
            <p:extLst>
              <p:ext uri="{D42A27DB-BD31-4B8C-83A1-F6EECF244321}">
                <p14:modId xmlns:p14="http://schemas.microsoft.com/office/powerpoint/2010/main" val="3213288988"/>
              </p:ext>
            </p:extLst>
          </p:nvPr>
        </p:nvGraphicFramePr>
        <p:xfrm>
          <a:off x="0" y="105196"/>
          <a:ext cx="9144000" cy="503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TextBox 32">
            <a:extLst>
              <a:ext uri="{FF2B5EF4-FFF2-40B4-BE49-F238E27FC236}">
                <a16:creationId xmlns:a16="http://schemas.microsoft.com/office/drawing/2014/main" id="{BB0D31A6-5B6B-336A-85AA-AFB8F97D54FD}"/>
              </a:ext>
            </a:extLst>
          </p:cNvPr>
          <p:cNvSpPr txBox="1"/>
          <p:nvPr/>
        </p:nvSpPr>
        <p:spPr>
          <a:xfrm>
            <a:off x="1666959" y="202302"/>
            <a:ext cx="5607781" cy="1077218"/>
          </a:xfrm>
          <a:prstGeom prst="rect">
            <a:avLst/>
          </a:prstGeom>
          <a:noFill/>
        </p:spPr>
        <p:txBody>
          <a:bodyPr wrap="square" rtlCol="0">
            <a:spAutoFit/>
          </a:bodyPr>
          <a:lstStyle/>
          <a:p>
            <a:pPr lvl="0">
              <a:lnSpc>
                <a:spcPct val="100000"/>
              </a:lnSpc>
              <a:defRPr cap="all"/>
            </a:pPr>
            <a:r>
              <a:rPr lang="en-US" sz="3200" dirty="0">
                <a:solidFill>
                  <a:schemeClr val="accent2">
                    <a:lumMod val="75000"/>
                  </a:schemeClr>
                </a:solidFill>
              </a:rPr>
              <a:t>AREAS</a:t>
            </a:r>
            <a:r>
              <a:rPr lang="en-US" sz="3200" dirty="0">
                <a:solidFill>
                  <a:schemeClr val="accent2">
                    <a:lumMod val="75000"/>
                  </a:schemeClr>
                </a:solidFill>
                <a:latin typeface="+mn-lt"/>
              </a:rPr>
              <a:t> FOR Improvement</a:t>
            </a:r>
          </a:p>
          <a:p>
            <a:endParaRPr lang="en-US" sz="3200" dirty="0"/>
          </a:p>
        </p:txBody>
      </p:sp>
      <p:sp>
        <p:nvSpPr>
          <p:cNvPr id="38" name="Oval 37">
            <a:extLst>
              <a:ext uri="{FF2B5EF4-FFF2-40B4-BE49-F238E27FC236}">
                <a16:creationId xmlns:a16="http://schemas.microsoft.com/office/drawing/2014/main" id="{3BEAB8F2-2022-E60D-B2FB-D2B3017906DE}"/>
              </a:ext>
            </a:extLst>
          </p:cNvPr>
          <p:cNvSpPr/>
          <p:nvPr/>
        </p:nvSpPr>
        <p:spPr>
          <a:xfrm>
            <a:off x="684092" y="202302"/>
            <a:ext cx="881402" cy="881402"/>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dirty="0"/>
          </a:p>
        </p:txBody>
      </p:sp>
      <p:sp>
        <p:nvSpPr>
          <p:cNvPr id="40" name="Rectangle 39" descr="Checkmark">
            <a:extLst>
              <a:ext uri="{FF2B5EF4-FFF2-40B4-BE49-F238E27FC236}">
                <a16:creationId xmlns:a16="http://schemas.microsoft.com/office/drawing/2014/main" id="{45B11AA9-8024-E7C8-1325-B6797D548F92}"/>
              </a:ext>
            </a:extLst>
          </p:cNvPr>
          <p:cNvSpPr/>
          <p:nvPr/>
        </p:nvSpPr>
        <p:spPr>
          <a:xfrm>
            <a:off x="871932" y="390142"/>
            <a:ext cx="505722" cy="50572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47" name="Picture 46" descr="A person running up stairs&#10;&#10;Description automatically generated">
            <a:extLst>
              <a:ext uri="{FF2B5EF4-FFF2-40B4-BE49-F238E27FC236}">
                <a16:creationId xmlns:a16="http://schemas.microsoft.com/office/drawing/2014/main" id="{AC922BD2-D04B-0C3C-8DE1-C01365D75AD4}"/>
              </a:ext>
            </a:extLst>
          </p:cNvPr>
          <p:cNvPicPr>
            <a:picLocks noChangeAspect="1"/>
          </p:cNvPicPr>
          <p:nvPr/>
        </p:nvPicPr>
        <p:blipFill>
          <a:blip r:embed="rId9"/>
          <a:stretch>
            <a:fillRect/>
          </a:stretch>
        </p:blipFill>
        <p:spPr>
          <a:xfrm>
            <a:off x="98486" y="1932166"/>
            <a:ext cx="1279168" cy="1279168"/>
          </a:xfrm>
          <a:prstGeom prst="rect">
            <a:avLst/>
          </a:prstGeom>
        </p:spPr>
      </p:pic>
    </p:spTree>
    <p:extLst>
      <p:ext uri="{BB962C8B-B14F-4D97-AF65-F5344CB8AC3E}">
        <p14:creationId xmlns:p14="http://schemas.microsoft.com/office/powerpoint/2010/main" val="88494203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68E3C6-C7A5-A73A-2F0B-83D2FF3D6CF2}"/>
              </a:ext>
            </a:extLst>
          </p:cNvPr>
          <p:cNvSpPr>
            <a:spLocks noGrp="1"/>
          </p:cNvSpPr>
          <p:nvPr>
            <p:ph type="title"/>
          </p:nvPr>
        </p:nvSpPr>
        <p:spPr>
          <a:xfrm>
            <a:off x="-1" y="0"/>
            <a:ext cx="3568589" cy="5143500"/>
          </a:xfrm>
        </p:spPr>
        <p:txBody>
          <a:bodyPr vert="horz" lIns="91440" tIns="45720" rIns="91440" bIns="45720" rtlCol="0" anchor="b">
            <a:normAutofit fontScale="90000"/>
          </a:bodyPr>
          <a:lstStyle/>
          <a:p>
            <a:pPr defTabSz="914400"/>
            <a:br>
              <a:rPr lang="en-US" sz="2700" b="1" kern="1200" dirty="0">
                <a:solidFill>
                  <a:schemeClr val="tx1"/>
                </a:solidFill>
                <a:latin typeface="+mj-lt"/>
                <a:ea typeface="+mj-ea"/>
                <a:cs typeface="+mj-cs"/>
              </a:rPr>
            </a:br>
            <a:r>
              <a:rPr lang="en-US" sz="2700" b="1" u="sng" kern="1200" dirty="0">
                <a:solidFill>
                  <a:schemeClr val="accent6">
                    <a:lumMod val="50000"/>
                  </a:schemeClr>
                </a:solidFill>
                <a:latin typeface="+mj-lt"/>
                <a:ea typeface="+mj-ea"/>
                <a:cs typeface="+mj-cs"/>
              </a:rPr>
              <a:t>SWOT ANALYSIS FOR TRAVELLER TYPE:</a:t>
            </a:r>
            <a:br>
              <a:rPr lang="en-US" sz="2000" b="1" u="sng" kern="1200" dirty="0">
                <a:solidFill>
                  <a:schemeClr val="accent6">
                    <a:lumMod val="50000"/>
                  </a:schemeClr>
                </a:solidFill>
                <a:latin typeface="+mj-lt"/>
                <a:ea typeface="+mj-ea"/>
                <a:cs typeface="+mj-cs"/>
              </a:rPr>
            </a:br>
            <a:r>
              <a:rPr lang="en-US" sz="1600" b="1" kern="1200" dirty="0">
                <a:solidFill>
                  <a:schemeClr val="tx1"/>
                </a:solidFill>
                <a:latin typeface="+mj-lt"/>
                <a:ea typeface="+mj-ea"/>
                <a:cs typeface="+mj-cs"/>
              </a:rPr>
              <a:t>Strengths</a:t>
            </a: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Economy Class appeals across a broad spectrum.</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Business Class is preferred by business </a:t>
            </a:r>
            <a:r>
              <a:rPr lang="en-US" sz="1300" kern="1200" dirty="0" err="1">
                <a:solidFill>
                  <a:schemeClr val="tx1"/>
                </a:solidFill>
                <a:latin typeface="+mj-lt"/>
                <a:ea typeface="+mj-ea"/>
                <a:cs typeface="+mj-cs"/>
              </a:rPr>
              <a:t>travellers</a:t>
            </a:r>
            <a:r>
              <a:rPr lang="en-US" sz="1300" kern="1200" dirty="0">
                <a:solidFill>
                  <a:schemeClr val="tx1"/>
                </a:solidFill>
                <a:latin typeface="+mj-lt"/>
                <a:ea typeface="+mj-ea"/>
                <a:cs typeface="+mj-cs"/>
              </a:rPr>
              <a:t>.</a:t>
            </a:r>
            <a:br>
              <a:rPr lang="en-US" sz="1300" kern="1200" dirty="0">
                <a:solidFill>
                  <a:schemeClr val="tx1"/>
                </a:solidFill>
                <a:latin typeface="+mj-lt"/>
                <a:ea typeface="+mj-ea"/>
                <a:cs typeface="+mj-cs"/>
              </a:rPr>
            </a:br>
            <a:br>
              <a:rPr lang="en-US" sz="1600" kern="1200" dirty="0">
                <a:solidFill>
                  <a:schemeClr val="tx1"/>
                </a:solidFill>
                <a:latin typeface="+mj-lt"/>
                <a:ea typeface="+mj-ea"/>
                <a:cs typeface="+mj-cs"/>
              </a:rPr>
            </a:br>
            <a:r>
              <a:rPr lang="en-US" sz="1600" b="1" kern="1200" dirty="0">
                <a:solidFill>
                  <a:schemeClr val="tx1"/>
                </a:solidFill>
                <a:latin typeface="+mj-lt"/>
                <a:ea typeface="+mj-ea"/>
                <a:cs typeface="+mj-cs"/>
              </a:rPr>
              <a:t>Weaknesses</a:t>
            </a:r>
            <a:br>
              <a:rPr lang="en-US" sz="800" kern="1200" dirty="0">
                <a:solidFill>
                  <a:schemeClr val="tx1"/>
                </a:solidFill>
                <a:latin typeface="+mj-lt"/>
                <a:ea typeface="+mj-ea"/>
                <a:cs typeface="+mj-cs"/>
              </a:rPr>
            </a:br>
            <a:r>
              <a:rPr lang="en-US" sz="1200" kern="1200" dirty="0">
                <a:solidFill>
                  <a:schemeClr val="tx1"/>
                </a:solidFill>
                <a:latin typeface="+mj-lt"/>
                <a:ea typeface="+mj-ea"/>
                <a:cs typeface="+mj-cs"/>
              </a:rPr>
              <a:t>- First Class does not have much appeal to many people.</a:t>
            </a:r>
            <a:br>
              <a:rPr lang="en-US" sz="1200" kern="1200" dirty="0">
                <a:solidFill>
                  <a:schemeClr val="tx1"/>
                </a:solidFill>
                <a:latin typeface="+mj-lt"/>
                <a:ea typeface="+mj-ea"/>
                <a:cs typeface="+mj-cs"/>
              </a:rPr>
            </a:br>
            <a:r>
              <a:rPr lang="en-US" sz="1200" kern="1200" dirty="0">
                <a:solidFill>
                  <a:schemeClr val="tx1"/>
                </a:solidFill>
                <a:latin typeface="+mj-lt"/>
                <a:ea typeface="+mj-ea"/>
                <a:cs typeface="+mj-cs"/>
              </a:rPr>
              <a:t>- Premium Economy does not fully serve the family and couple demographics.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600" b="1" kern="1200" dirty="0">
                <a:solidFill>
                  <a:schemeClr val="tx1"/>
                </a:solidFill>
                <a:latin typeface="+mj-lt"/>
                <a:ea typeface="+mj-ea"/>
                <a:cs typeface="+mj-cs"/>
              </a:rPr>
              <a:t>Opportunities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Target Premium Economy at families and couples.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An opportunity to upgrade solo </a:t>
            </a:r>
            <a:r>
              <a:rPr lang="en-US" sz="1300" kern="1200" dirty="0" err="1">
                <a:solidFill>
                  <a:schemeClr val="tx1"/>
                </a:solidFill>
                <a:latin typeface="+mj-lt"/>
                <a:ea typeface="+mj-ea"/>
                <a:cs typeface="+mj-cs"/>
              </a:rPr>
              <a:t>travellers</a:t>
            </a:r>
            <a:r>
              <a:rPr lang="en-US" sz="1300" kern="1200" dirty="0">
                <a:solidFill>
                  <a:schemeClr val="tx1"/>
                </a:solidFill>
                <a:latin typeface="+mj-lt"/>
                <a:ea typeface="+mj-ea"/>
                <a:cs typeface="+mj-cs"/>
              </a:rPr>
              <a:t>.</a:t>
            </a:r>
            <a:br>
              <a:rPr lang="en-US" sz="13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600" b="1" kern="1200" dirty="0">
                <a:solidFill>
                  <a:schemeClr val="tx1"/>
                </a:solidFill>
                <a:latin typeface="+mj-lt"/>
                <a:ea typeface="+mj-ea"/>
                <a:cs typeface="+mj-cs"/>
              </a:rPr>
              <a:t>Threats</a:t>
            </a:r>
            <a:br>
              <a:rPr lang="en-US" sz="800"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Competitors can give better value.</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Changes in economic conditions might push more people towards low-cost options.</a:t>
            </a:r>
            <a:br>
              <a:rPr lang="en-US" sz="1300" kern="1200" dirty="0">
                <a:solidFill>
                  <a:schemeClr val="tx1"/>
                </a:solidFill>
                <a:latin typeface="+mj-lt"/>
                <a:ea typeface="+mj-ea"/>
                <a:cs typeface="+mj-cs"/>
              </a:rPr>
            </a:br>
            <a:br>
              <a:rPr lang="en-US" sz="1300" kern="1200" dirty="0">
                <a:solidFill>
                  <a:schemeClr val="tx1"/>
                </a:solidFill>
                <a:latin typeface="+mj-lt"/>
                <a:ea typeface="+mj-ea"/>
                <a:cs typeface="+mj-cs"/>
              </a:rPr>
            </a:br>
            <a:r>
              <a:rPr lang="en-US" sz="1600" b="1" kern="1200" dirty="0">
                <a:solidFill>
                  <a:schemeClr val="tx1"/>
                </a:solidFill>
                <a:latin typeface="+mj-lt"/>
                <a:ea typeface="+mj-ea"/>
                <a:cs typeface="+mj-cs"/>
              </a:rPr>
              <a:t>Actions</a:t>
            </a:r>
            <a:br>
              <a:rPr lang="en-US" sz="1400" b="1" kern="1200" dirty="0">
                <a:solidFill>
                  <a:schemeClr val="tx1"/>
                </a:solidFill>
                <a:latin typeface="+mj-lt"/>
                <a:ea typeface="+mj-ea"/>
                <a:cs typeface="+mj-cs"/>
              </a:rPr>
            </a:br>
            <a:br>
              <a:rPr lang="en-US" sz="800" kern="1200" dirty="0">
                <a:solidFill>
                  <a:schemeClr val="tx1"/>
                </a:solidFill>
                <a:latin typeface="+mj-lt"/>
                <a:ea typeface="+mj-ea"/>
                <a:cs typeface="+mj-cs"/>
              </a:rPr>
            </a:br>
            <a:r>
              <a:rPr lang="en-US" sz="1300" kern="1200" dirty="0">
                <a:solidFill>
                  <a:schemeClr val="tx1"/>
                </a:solidFill>
                <a:latin typeface="+mj-lt"/>
                <a:ea typeface="+mj-ea"/>
                <a:cs typeface="+mj-cs"/>
              </a:rPr>
              <a:t>- Review First Class offering.</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Market the benefits of Premium Economy to target segments.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Personalized promotions for solo travelers.</a:t>
            </a:r>
            <a:br>
              <a:rPr lang="en-US" sz="1300" kern="1200" dirty="0">
                <a:solidFill>
                  <a:schemeClr val="tx1"/>
                </a:solidFill>
                <a:latin typeface="+mj-lt"/>
                <a:ea typeface="+mj-ea"/>
                <a:cs typeface="+mj-cs"/>
              </a:rPr>
            </a:br>
            <a:r>
              <a:rPr lang="en-US" sz="1300" kern="1200" dirty="0">
                <a:solidFill>
                  <a:schemeClr val="tx1"/>
                </a:solidFill>
                <a:latin typeface="+mj-lt"/>
                <a:ea typeface="+mj-ea"/>
                <a:cs typeface="+mj-cs"/>
              </a:rPr>
              <a:t>- Maintain high standards in Business Class.</a:t>
            </a:r>
          </a:p>
        </p:txBody>
      </p:sp>
      <p:pic>
        <p:nvPicPr>
          <p:cNvPr id="3" name="Picture 2" descr="Output image">
            <a:extLst>
              <a:ext uri="{FF2B5EF4-FFF2-40B4-BE49-F238E27FC236}">
                <a16:creationId xmlns:a16="http://schemas.microsoft.com/office/drawing/2014/main" id="{5DE52FE4-39A1-8C06-F26D-214268262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228721" y="0"/>
            <a:ext cx="5710691" cy="4264503"/>
          </a:xfrm>
          <a:prstGeom prst="rect">
            <a:avLst/>
          </a:prstGeom>
          <a:noFill/>
        </p:spPr>
      </p:pic>
      <p:sp>
        <p:nvSpPr>
          <p:cNvPr id="9" name="TextBox 8">
            <a:extLst>
              <a:ext uri="{FF2B5EF4-FFF2-40B4-BE49-F238E27FC236}">
                <a16:creationId xmlns:a16="http://schemas.microsoft.com/office/drawing/2014/main" id="{8A7A3A89-9D71-0BF1-D66C-EF10AF045DED}"/>
              </a:ext>
            </a:extLst>
          </p:cNvPr>
          <p:cNvSpPr txBox="1"/>
          <p:nvPr/>
        </p:nvSpPr>
        <p:spPr>
          <a:xfrm>
            <a:off x="3523597" y="4264503"/>
            <a:ext cx="5620404" cy="1107996"/>
          </a:xfrm>
          <a:prstGeom prst="rect">
            <a:avLst/>
          </a:prstGeom>
          <a:noFill/>
        </p:spPr>
        <p:txBody>
          <a:bodyPr wrap="square" rtlCol="0">
            <a:spAutoFit/>
          </a:bodyPr>
          <a:lstStyle/>
          <a:p>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Economy Class appears to be the most preferred type of seat across all types of travelers, with particularly high numbers for Solo Leisure travelers. Couple travelers show a significant preference for Business Class. Premium Economy seems to be least preferred among Family Leisure travelers. First Class, while the least preferred overall, still has some representation among Couple Leisure and Solo Leisure travelers.</a:t>
            </a:r>
          </a:p>
          <a:p>
            <a:endParaRPr lang="en-US" sz="1100" dirty="0"/>
          </a:p>
        </p:txBody>
      </p:sp>
    </p:spTree>
    <p:extLst>
      <p:ext uri="{BB962C8B-B14F-4D97-AF65-F5344CB8AC3E}">
        <p14:creationId xmlns:p14="http://schemas.microsoft.com/office/powerpoint/2010/main" val="109867929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65DB-C323-F6A8-FC15-65B7CD829234}"/>
              </a:ext>
            </a:extLst>
          </p:cNvPr>
          <p:cNvSpPr>
            <a:spLocks noGrp="1"/>
          </p:cNvSpPr>
          <p:nvPr>
            <p:ph type="title"/>
          </p:nvPr>
        </p:nvSpPr>
        <p:spPr/>
        <p:txBody>
          <a:bodyPr/>
          <a:lstStyle/>
          <a:p>
            <a:endParaRPr lang="en-US" dirty="0"/>
          </a:p>
        </p:txBody>
      </p:sp>
      <p:pic>
        <p:nvPicPr>
          <p:cNvPr id="3" name="Picture 2" descr="Output image">
            <a:extLst>
              <a:ext uri="{FF2B5EF4-FFF2-40B4-BE49-F238E27FC236}">
                <a16:creationId xmlns:a16="http://schemas.microsoft.com/office/drawing/2014/main" id="{C6FF8D28-46A4-B58E-F315-36E04AC324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302" y="72828"/>
            <a:ext cx="8941698" cy="3826413"/>
          </a:xfrm>
          <a:prstGeom prst="rect">
            <a:avLst/>
          </a:prstGeom>
          <a:noFill/>
          <a:ln>
            <a:noFill/>
          </a:ln>
        </p:spPr>
      </p:pic>
      <p:sp>
        <p:nvSpPr>
          <p:cNvPr id="5" name="TextBox 4">
            <a:extLst>
              <a:ext uri="{FF2B5EF4-FFF2-40B4-BE49-F238E27FC236}">
                <a16:creationId xmlns:a16="http://schemas.microsoft.com/office/drawing/2014/main" id="{F0033AED-BD8F-1FC0-EEBD-BC28563413E2}"/>
              </a:ext>
            </a:extLst>
          </p:cNvPr>
          <p:cNvSpPr txBox="1"/>
          <p:nvPr/>
        </p:nvSpPr>
        <p:spPr>
          <a:xfrm rot="10800000" flipV="1">
            <a:off x="-1" y="3899242"/>
            <a:ext cx="9289657" cy="1250727"/>
          </a:xfrm>
          <a:prstGeom prst="rect">
            <a:avLst/>
          </a:prstGeom>
          <a:noFill/>
        </p:spPr>
        <p:txBody>
          <a:bodyPr wrap="square">
            <a:spAutoFit/>
          </a:bodyPr>
          <a:lstStyle/>
          <a:p>
            <a:pPr marL="0" marR="0">
              <a:lnSpc>
                <a:spcPct val="115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Across all groups, business travelers have given the lowest marks in every category as compared to leisure travelers who may have had higher expectations due to more travel. The most satisfied group is Solo leisure travelers; they rate all categories higher than other groups which indicates positive traveling experiences. Ratings by Couple Leisure are slightly better than that of Business but not as much as those by Solo Leisure while Family Leisure sees high scores for seat comfort and cabin staff service implying their great relevance to people that travel with relatives Overall however, although there are variance in level of satisfaction among others, it is seen that seat comfort and cabin crew services are highly appreciated by all customers regardless of whether one is travelling alone, with a partner or with family.</a:t>
            </a:r>
          </a:p>
        </p:txBody>
      </p:sp>
    </p:spTree>
    <p:extLst>
      <p:ext uri="{BB962C8B-B14F-4D97-AF65-F5344CB8AC3E}">
        <p14:creationId xmlns:p14="http://schemas.microsoft.com/office/powerpoint/2010/main" val="1751661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BBAn airplane seats with windows">
            <a:extLst>
              <a:ext uri="{FF2B5EF4-FFF2-40B4-BE49-F238E27FC236}">
                <a16:creationId xmlns:a16="http://schemas.microsoft.com/office/drawing/2014/main" id="{FD1F68D3-394A-8166-AE70-A7565BB1A908}"/>
              </a:ext>
            </a:extLst>
          </p:cNvPr>
          <p:cNvPicPr>
            <a:picLocks noChangeAspect="1"/>
          </p:cNvPicPr>
          <p:nvPr/>
        </p:nvPicPr>
        <p:blipFill rotWithShape="1">
          <a:blip r:embed="rId2">
            <a:alphaModFix amt="35000"/>
          </a:blip>
          <a:srcRect b="30"/>
          <a:stretch/>
        </p:blipFill>
        <p:spPr>
          <a:xfrm>
            <a:off x="-4" y="-3"/>
            <a:ext cx="9143999" cy="5141968"/>
          </a:xfrm>
          <a:prstGeom prst="rect">
            <a:avLst/>
          </a:prstGeom>
        </p:spPr>
      </p:pic>
      <p:sp>
        <p:nvSpPr>
          <p:cNvPr id="2" name="Title 1">
            <a:extLst>
              <a:ext uri="{FF2B5EF4-FFF2-40B4-BE49-F238E27FC236}">
                <a16:creationId xmlns:a16="http://schemas.microsoft.com/office/drawing/2014/main" id="{7820EDE7-FDDC-4771-8BFE-8985C86F9B4D}"/>
              </a:ext>
            </a:extLst>
          </p:cNvPr>
          <p:cNvSpPr>
            <a:spLocks noGrp="1"/>
          </p:cNvSpPr>
          <p:nvPr>
            <p:ph type="ctrTitle"/>
          </p:nvPr>
        </p:nvSpPr>
        <p:spPr>
          <a:xfrm>
            <a:off x="480063" y="3391617"/>
            <a:ext cx="4683144" cy="1022411"/>
          </a:xfrm>
        </p:spPr>
        <p:txBody>
          <a:bodyPr anchor="t">
            <a:normAutofit fontScale="90000"/>
          </a:bodyPr>
          <a:lstStyle/>
          <a:p>
            <a:pPr algn="l"/>
            <a:r>
              <a:rPr lang="en-US" sz="3600" dirty="0"/>
              <a:t>DIFFERENT TYPES OF SEAT</a:t>
            </a:r>
          </a:p>
        </p:txBody>
      </p:sp>
      <p:sp>
        <p:nvSpPr>
          <p:cNvPr id="3" name="Subtitle 2">
            <a:extLst>
              <a:ext uri="{FF2B5EF4-FFF2-40B4-BE49-F238E27FC236}">
                <a16:creationId xmlns:a16="http://schemas.microsoft.com/office/drawing/2014/main" id="{D5C9D01C-8D06-52D6-73DF-B000E44D5503}"/>
              </a:ext>
            </a:extLst>
          </p:cNvPr>
          <p:cNvSpPr>
            <a:spLocks noGrp="1"/>
          </p:cNvSpPr>
          <p:nvPr>
            <p:ph type="subTitle" idx="1"/>
          </p:nvPr>
        </p:nvSpPr>
        <p:spPr>
          <a:xfrm>
            <a:off x="480060" y="2959063"/>
            <a:ext cx="4652692" cy="432554"/>
          </a:xfrm>
        </p:spPr>
        <p:txBody>
          <a:bodyPr anchor="b">
            <a:normAutofit/>
          </a:bodyPr>
          <a:lstStyle/>
          <a:p>
            <a:pPr algn="l"/>
            <a:endParaRPr lang="en-US" sz="1500" dirty="0"/>
          </a:p>
        </p:txBody>
      </p:sp>
      <p:sp>
        <p:nvSpPr>
          <p:cNvPr id="54" name="Freeform: Shape 53">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219456"/>
            <a:ext cx="1322216" cy="2386584"/>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bed in a plane&#10;&#10;Description automatically generated">
            <a:extLst>
              <a:ext uri="{FF2B5EF4-FFF2-40B4-BE49-F238E27FC236}">
                <a16:creationId xmlns:a16="http://schemas.microsoft.com/office/drawing/2014/main" id="{21E3ABFD-3E31-67A4-C064-6DE4207A2BC4}"/>
              </a:ext>
            </a:extLst>
          </p:cNvPr>
          <p:cNvPicPr>
            <a:picLocks noChangeAspect="1"/>
          </p:cNvPicPr>
          <p:nvPr/>
        </p:nvPicPr>
        <p:blipFill rotWithShape="1">
          <a:blip r:embed="rId3"/>
          <a:srcRect l="32141" r="25838" b="-4"/>
          <a:stretch/>
        </p:blipFill>
        <p:spPr>
          <a:xfrm>
            <a:off x="-4" y="342900"/>
            <a:ext cx="1198772" cy="2139696"/>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56" name="Oval 55">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3730" y="219456"/>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erson sleeping in an airplane&#10;&#10;Description automatically generated">
            <a:extLst>
              <a:ext uri="{FF2B5EF4-FFF2-40B4-BE49-F238E27FC236}">
                <a16:creationId xmlns:a16="http://schemas.microsoft.com/office/drawing/2014/main" id="{73862473-CA22-F6DE-3774-3ACBF10B67B8}"/>
              </a:ext>
            </a:extLst>
          </p:cNvPr>
          <p:cNvPicPr>
            <a:picLocks noChangeAspect="1"/>
          </p:cNvPicPr>
          <p:nvPr/>
        </p:nvPicPr>
        <p:blipFill rotWithShape="1">
          <a:blip r:embed="rId4"/>
          <a:srcRect l="2142" r="22855" b="-4"/>
          <a:stretch/>
        </p:blipFill>
        <p:spPr>
          <a:xfrm>
            <a:off x="1607174" y="342900"/>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0" name="Oval 79">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1832" y="219456"/>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eat in a plane&#10;&#10;Description automatically generated">
            <a:extLst>
              <a:ext uri="{FF2B5EF4-FFF2-40B4-BE49-F238E27FC236}">
                <a16:creationId xmlns:a16="http://schemas.microsoft.com/office/drawing/2014/main" id="{4EB5A330-E145-A327-B45B-0875864FE88F}"/>
              </a:ext>
            </a:extLst>
          </p:cNvPr>
          <p:cNvPicPr>
            <a:picLocks noChangeAspect="1"/>
          </p:cNvPicPr>
          <p:nvPr/>
        </p:nvPicPr>
        <p:blipFill rotWithShape="1">
          <a:blip r:embed="rId5"/>
          <a:srcRect l="15180" r="9817" b="-4"/>
          <a:stretch/>
        </p:blipFill>
        <p:spPr>
          <a:xfrm>
            <a:off x="4155276" y="370332"/>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1" name="Oval 80">
            <a:extLst>
              <a:ext uri="{FF2B5EF4-FFF2-40B4-BE49-F238E27FC236}">
                <a16:creationId xmlns:a16="http://schemas.microsoft.com/office/drawing/2014/main" id="{6F813F29-DA0C-4A27-95C9-47F5D0690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759" y="2571750"/>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n airplane with rows of seats&#10;&#10;Description automatically generated">
            <a:extLst>
              <a:ext uri="{FF2B5EF4-FFF2-40B4-BE49-F238E27FC236}">
                <a16:creationId xmlns:a16="http://schemas.microsoft.com/office/drawing/2014/main" id="{6EFA82DC-B5A9-0A3C-263F-1FD431B61EBD}"/>
              </a:ext>
            </a:extLst>
          </p:cNvPr>
          <p:cNvPicPr>
            <a:picLocks noChangeAspect="1"/>
          </p:cNvPicPr>
          <p:nvPr/>
        </p:nvPicPr>
        <p:blipFill rotWithShape="1">
          <a:blip r:embed="rId6"/>
          <a:srcRect l="7507" r="17490" b="-4"/>
          <a:stretch/>
        </p:blipFill>
        <p:spPr>
          <a:xfrm>
            <a:off x="5405203" y="2695194"/>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82" name="Freeform: Shape 81">
            <a:extLst>
              <a:ext uri="{FF2B5EF4-FFF2-40B4-BE49-F238E27FC236}">
                <a16:creationId xmlns:a16="http://schemas.microsoft.com/office/drawing/2014/main" id="{39F66804-1CC4-4C70-B440-D0033952B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21783" y="2482596"/>
            <a:ext cx="1322217" cy="2386584"/>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row of seats in an airplane&#10;&#10;Description automatically generated">
            <a:extLst>
              <a:ext uri="{FF2B5EF4-FFF2-40B4-BE49-F238E27FC236}">
                <a16:creationId xmlns:a16="http://schemas.microsoft.com/office/drawing/2014/main" id="{982B1ADA-5081-E6D1-D3B3-57EACF98D6B5}"/>
              </a:ext>
            </a:extLst>
          </p:cNvPr>
          <p:cNvPicPr>
            <a:picLocks noChangeAspect="1"/>
          </p:cNvPicPr>
          <p:nvPr/>
        </p:nvPicPr>
        <p:blipFill rotWithShape="1">
          <a:blip r:embed="rId7"/>
          <a:srcRect l="26804" r="31175" b="-4"/>
          <a:stretch/>
        </p:blipFill>
        <p:spPr>
          <a:xfrm>
            <a:off x="7945227" y="2606040"/>
            <a:ext cx="1198773" cy="2139696"/>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p:spPr>
      </p:pic>
      <p:sp>
        <p:nvSpPr>
          <p:cNvPr id="19" name="TextBox 18">
            <a:extLst>
              <a:ext uri="{FF2B5EF4-FFF2-40B4-BE49-F238E27FC236}">
                <a16:creationId xmlns:a16="http://schemas.microsoft.com/office/drawing/2014/main" id="{2418575C-0AE8-3E8A-F6A5-0077519F0DB7}"/>
              </a:ext>
            </a:extLst>
          </p:cNvPr>
          <p:cNvSpPr txBox="1"/>
          <p:nvPr/>
        </p:nvSpPr>
        <p:spPr>
          <a:xfrm rot="175313">
            <a:off x="6063028" y="2873524"/>
            <a:ext cx="1264248" cy="646331"/>
          </a:xfrm>
          <a:prstGeom prst="rect">
            <a:avLst/>
          </a:prstGeom>
          <a:noFill/>
        </p:spPr>
        <p:txBody>
          <a:bodyPr wrap="square" rtlCol="0">
            <a:spAutoFit/>
          </a:bodyPr>
          <a:lstStyle/>
          <a:p>
            <a:r>
              <a:rPr lang="en-US" dirty="0"/>
              <a:t>ECONOMY CLASS</a:t>
            </a:r>
          </a:p>
        </p:txBody>
      </p:sp>
      <p:sp>
        <p:nvSpPr>
          <p:cNvPr id="28" name="TextBox 27">
            <a:extLst>
              <a:ext uri="{FF2B5EF4-FFF2-40B4-BE49-F238E27FC236}">
                <a16:creationId xmlns:a16="http://schemas.microsoft.com/office/drawing/2014/main" id="{A21A841C-7F4B-0E4C-6418-3BB008F6EF61}"/>
              </a:ext>
            </a:extLst>
          </p:cNvPr>
          <p:cNvSpPr txBox="1"/>
          <p:nvPr/>
        </p:nvSpPr>
        <p:spPr>
          <a:xfrm>
            <a:off x="6087438" y="130302"/>
            <a:ext cx="1449388" cy="646331"/>
          </a:xfrm>
          <a:prstGeom prst="rect">
            <a:avLst/>
          </a:prstGeom>
          <a:noFill/>
        </p:spPr>
        <p:txBody>
          <a:bodyPr wrap="square" rtlCol="0">
            <a:spAutoFit/>
          </a:bodyPr>
          <a:lstStyle/>
          <a:p>
            <a:r>
              <a:rPr lang="en-US" dirty="0"/>
              <a:t>Premium Economy </a:t>
            </a:r>
          </a:p>
        </p:txBody>
      </p:sp>
      <p:sp>
        <p:nvSpPr>
          <p:cNvPr id="30" name="TextBox 29">
            <a:extLst>
              <a:ext uri="{FF2B5EF4-FFF2-40B4-BE49-F238E27FC236}">
                <a16:creationId xmlns:a16="http://schemas.microsoft.com/office/drawing/2014/main" id="{EC171C03-4579-B73A-048E-4602ECF497AA}"/>
              </a:ext>
            </a:extLst>
          </p:cNvPr>
          <p:cNvSpPr txBox="1"/>
          <p:nvPr/>
        </p:nvSpPr>
        <p:spPr>
          <a:xfrm>
            <a:off x="1936680" y="611312"/>
            <a:ext cx="1756492" cy="369332"/>
          </a:xfrm>
          <a:prstGeom prst="rect">
            <a:avLst/>
          </a:prstGeom>
          <a:noFill/>
        </p:spPr>
        <p:txBody>
          <a:bodyPr wrap="square" rtlCol="0">
            <a:spAutoFit/>
          </a:bodyPr>
          <a:lstStyle/>
          <a:p>
            <a:r>
              <a:rPr lang="en-US" dirty="0"/>
              <a:t>Business Class</a:t>
            </a:r>
          </a:p>
        </p:txBody>
      </p:sp>
      <p:sp>
        <p:nvSpPr>
          <p:cNvPr id="31" name="TextBox 30">
            <a:extLst>
              <a:ext uri="{FF2B5EF4-FFF2-40B4-BE49-F238E27FC236}">
                <a16:creationId xmlns:a16="http://schemas.microsoft.com/office/drawing/2014/main" id="{F26CEF09-D24E-B259-D6C7-B1C08ED24003}"/>
              </a:ext>
            </a:extLst>
          </p:cNvPr>
          <p:cNvSpPr txBox="1"/>
          <p:nvPr/>
        </p:nvSpPr>
        <p:spPr>
          <a:xfrm>
            <a:off x="80364" y="1679826"/>
            <a:ext cx="787802" cy="646331"/>
          </a:xfrm>
          <a:prstGeom prst="rect">
            <a:avLst/>
          </a:prstGeom>
          <a:noFill/>
        </p:spPr>
        <p:txBody>
          <a:bodyPr wrap="square" rtlCol="0">
            <a:spAutoFit/>
          </a:bodyPr>
          <a:lstStyle/>
          <a:p>
            <a:r>
              <a:rPr lang="en-US" dirty="0"/>
              <a:t>First Class</a:t>
            </a:r>
          </a:p>
        </p:txBody>
      </p:sp>
    </p:spTree>
    <p:extLst>
      <p:ext uri="{BB962C8B-B14F-4D97-AF65-F5344CB8AC3E}">
        <p14:creationId xmlns:p14="http://schemas.microsoft.com/office/powerpoint/2010/main" val="328036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66AF51F6-367E-3DB2-C440-CC45F9D626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58" y="418569"/>
            <a:ext cx="8968036" cy="4675694"/>
          </a:xfrm>
          <a:prstGeom prst="rect">
            <a:avLst/>
          </a:prstGeom>
          <a:noFill/>
          <a:ln>
            <a:noFill/>
          </a:ln>
        </p:spPr>
      </p:pic>
      <p:sp>
        <p:nvSpPr>
          <p:cNvPr id="2" name="TextBox 1">
            <a:extLst>
              <a:ext uri="{FF2B5EF4-FFF2-40B4-BE49-F238E27FC236}">
                <a16:creationId xmlns:a16="http://schemas.microsoft.com/office/drawing/2014/main" id="{8A0B0AA2-1128-F4FD-B128-4C20592EC8AE}"/>
              </a:ext>
            </a:extLst>
          </p:cNvPr>
          <p:cNvSpPr txBox="1"/>
          <p:nvPr/>
        </p:nvSpPr>
        <p:spPr>
          <a:xfrm>
            <a:off x="1202789" y="49237"/>
            <a:ext cx="6260122" cy="369332"/>
          </a:xfrm>
          <a:prstGeom prst="rect">
            <a:avLst/>
          </a:prstGeom>
          <a:noFill/>
        </p:spPr>
        <p:txBody>
          <a:bodyPr wrap="square" rtlCol="0">
            <a:spAutoFit/>
          </a:bodyPr>
          <a:lstStyle/>
          <a:p>
            <a:pPr algn="ctr"/>
            <a:r>
              <a:rPr lang="en-US" dirty="0">
                <a:solidFill>
                  <a:schemeClr val="bg1"/>
                </a:solidFill>
              </a:rPr>
              <a:t>ANALYSIS BY SEAT TYPE OVER YEARS</a:t>
            </a:r>
          </a:p>
        </p:txBody>
      </p:sp>
    </p:spTree>
    <p:extLst>
      <p:ext uri="{BB962C8B-B14F-4D97-AF65-F5344CB8AC3E}">
        <p14:creationId xmlns:p14="http://schemas.microsoft.com/office/powerpoint/2010/main" val="31603759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EB377E88-8024-D4F7-53F4-52F3E91432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41800" cy="4280687"/>
          </a:xfrm>
          <a:prstGeom prst="rect">
            <a:avLst/>
          </a:prstGeom>
          <a:noFill/>
          <a:ln>
            <a:noFill/>
          </a:ln>
        </p:spPr>
      </p:pic>
      <p:sp>
        <p:nvSpPr>
          <p:cNvPr id="2" name="TextBox 1">
            <a:extLst>
              <a:ext uri="{FF2B5EF4-FFF2-40B4-BE49-F238E27FC236}">
                <a16:creationId xmlns:a16="http://schemas.microsoft.com/office/drawing/2014/main" id="{DFC536FE-27F9-A42D-FEBD-FE32C968B1AC}"/>
              </a:ext>
            </a:extLst>
          </p:cNvPr>
          <p:cNvSpPr txBox="1"/>
          <p:nvPr/>
        </p:nvSpPr>
        <p:spPr>
          <a:xfrm>
            <a:off x="-1" y="4280687"/>
            <a:ext cx="9144001" cy="646331"/>
          </a:xfrm>
          <a:prstGeom prst="rect">
            <a:avLst/>
          </a:prstGeom>
          <a:noFill/>
        </p:spPr>
        <p:txBody>
          <a:bodyPr wrap="square" rtlCol="0">
            <a:spAutoFit/>
          </a:bodyPr>
          <a:lstStyle/>
          <a:p>
            <a:r>
              <a:rPr lang="en-US" b="0" i="0" dirty="0">
                <a:solidFill>
                  <a:schemeClr val="bg1"/>
                </a:solidFill>
                <a:effectLst/>
              </a:rPr>
              <a:t>First Class has the highest rating in comfort, Cabin Staff Service is the best in Business Class, Economy class has the lowest ratings overall, and Premium Economy is average for all services.</a:t>
            </a:r>
          </a:p>
        </p:txBody>
      </p:sp>
    </p:spTree>
    <p:extLst>
      <p:ext uri="{BB962C8B-B14F-4D97-AF65-F5344CB8AC3E}">
        <p14:creationId xmlns:p14="http://schemas.microsoft.com/office/powerpoint/2010/main" val="11223588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C3C9-FC6B-D5AE-3A19-1B9FC9503EC0}"/>
              </a:ext>
            </a:extLst>
          </p:cNvPr>
          <p:cNvSpPr>
            <a:spLocks noGrp="1"/>
          </p:cNvSpPr>
          <p:nvPr>
            <p:ph type="ctrTitle"/>
          </p:nvPr>
        </p:nvSpPr>
        <p:spPr>
          <a:xfrm>
            <a:off x="1744497" y="2782960"/>
            <a:ext cx="1715080" cy="1992888"/>
          </a:xfrm>
        </p:spPr>
        <p:txBody>
          <a:bodyPr vert="horz" lIns="91440" tIns="45720" rIns="91440" bIns="45720" rtlCol="0" anchor="ctr">
            <a:normAutofit fontScale="90000"/>
          </a:bodyPr>
          <a:lstStyle/>
          <a:p>
            <a:pPr algn="l" defTabSz="914400"/>
            <a:r>
              <a:rPr lang="en-US" sz="2200" b="0" i="0" dirty="0">
                <a:solidFill>
                  <a:srgbClr val="FF0000"/>
                </a:solidFill>
                <a:effectLst/>
                <a:highlight>
                  <a:srgbClr val="FFFFFF"/>
                </a:highlight>
                <a:latin typeface="+mn-lt"/>
              </a:rPr>
              <a:t>Weaknesses</a:t>
            </a:r>
            <a:br>
              <a:rPr lang="en-US" sz="2200" b="0" i="0" dirty="0">
                <a:solidFill>
                  <a:srgbClr val="273B68"/>
                </a:solidFill>
                <a:effectLst/>
                <a:highlight>
                  <a:srgbClr val="FFFFFF"/>
                </a:highlight>
                <a:latin typeface="+mn-lt"/>
              </a:rPr>
            </a:br>
            <a:br>
              <a:rPr lang="en-US" sz="1200" dirty="0">
                <a:latin typeface="+mn-lt"/>
              </a:rPr>
            </a:br>
            <a:r>
              <a:rPr lang="en-US" sz="1200" b="0" i="0" dirty="0">
                <a:solidFill>
                  <a:srgbClr val="273B68"/>
                </a:solidFill>
                <a:effectLst/>
                <a:highlight>
                  <a:srgbClr val="FFFFFF"/>
                </a:highlight>
                <a:latin typeface="+mn-lt"/>
              </a:rPr>
              <a:t>- Economy class has also been found to have the poorest rate in all services.</a:t>
            </a:r>
            <a:br>
              <a:rPr lang="en-US" sz="1200" dirty="0">
                <a:latin typeface="+mn-lt"/>
              </a:rPr>
            </a:br>
            <a:br>
              <a:rPr lang="en-US" sz="1200" dirty="0">
                <a:latin typeface="+mn-lt"/>
              </a:rPr>
            </a:br>
            <a:r>
              <a:rPr lang="en-US" sz="1200" b="0" i="0" dirty="0">
                <a:solidFill>
                  <a:srgbClr val="273B68"/>
                </a:solidFill>
                <a:effectLst/>
                <a:highlight>
                  <a:srgbClr val="FFFFFF"/>
                </a:highlight>
                <a:latin typeface="+mn-lt"/>
              </a:rPr>
              <a:t>- Food and Beverages have scored poorly in higher classes.</a:t>
            </a:r>
            <a:br>
              <a:rPr lang="en-US" sz="1200" dirty="0">
                <a:latin typeface="+mn-lt"/>
              </a:rPr>
            </a:br>
            <a:endParaRPr lang="en-US" sz="1200" dirty="0">
              <a:latin typeface="+mn-lt"/>
            </a:endParaRPr>
          </a:p>
        </p:txBody>
      </p:sp>
      <p:pic>
        <p:nvPicPr>
          <p:cNvPr id="5" name="Picture 4" descr="Plane on tarmac">
            <a:extLst>
              <a:ext uri="{FF2B5EF4-FFF2-40B4-BE49-F238E27FC236}">
                <a16:creationId xmlns:a16="http://schemas.microsoft.com/office/drawing/2014/main" id="{4B9AE9E0-2DB2-14A7-C949-82F2CED40B46}"/>
              </a:ext>
            </a:extLst>
          </p:cNvPr>
          <p:cNvPicPr>
            <a:picLocks noChangeAspect="1"/>
          </p:cNvPicPr>
          <p:nvPr/>
        </p:nvPicPr>
        <p:blipFill rotWithShape="1">
          <a:blip r:embed="rId3"/>
          <a:srcRect t="3534" b="3498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ubtitle 2">
            <a:extLst>
              <a:ext uri="{FF2B5EF4-FFF2-40B4-BE49-F238E27FC236}">
                <a16:creationId xmlns:a16="http://schemas.microsoft.com/office/drawing/2014/main" id="{FCF1C1C9-B6DD-C4E0-3967-A9405FDFCAAF}"/>
              </a:ext>
            </a:extLst>
          </p:cNvPr>
          <p:cNvSpPr>
            <a:spLocks noGrp="1"/>
          </p:cNvSpPr>
          <p:nvPr>
            <p:ph type="subTitle" idx="1"/>
          </p:nvPr>
        </p:nvSpPr>
        <p:spPr>
          <a:xfrm>
            <a:off x="7233658" y="2853525"/>
            <a:ext cx="1788033" cy="2222769"/>
          </a:xfrm>
        </p:spPr>
        <p:txBody>
          <a:bodyPr vert="horz" lIns="91440" tIns="45720" rIns="91440" bIns="45720" rtlCol="0" anchor="ctr">
            <a:normAutofit lnSpcReduction="10000"/>
          </a:bodyPr>
          <a:lstStyle/>
          <a:p>
            <a:pPr algn="l" defTabSz="914400"/>
            <a:r>
              <a:rPr lang="en-US" sz="2000" dirty="0">
                <a:solidFill>
                  <a:srgbClr val="FF0000"/>
                </a:solidFill>
              </a:rPr>
              <a:t>Actions</a:t>
            </a:r>
          </a:p>
          <a:p>
            <a:pPr algn="l" defTabSz="914400"/>
            <a:br>
              <a:rPr lang="en-US" sz="800" dirty="0"/>
            </a:br>
            <a:r>
              <a:rPr lang="en-US" sz="800" b="0" i="0" dirty="0">
                <a:solidFill>
                  <a:srgbClr val="273B68"/>
                </a:solidFill>
                <a:effectLst/>
                <a:highlight>
                  <a:srgbClr val="FFFFFF"/>
                </a:highlight>
              </a:rPr>
              <a:t>- </a:t>
            </a:r>
            <a:r>
              <a:rPr lang="en-US" sz="1200" b="0" i="0" dirty="0">
                <a:solidFill>
                  <a:srgbClr val="273B68"/>
                </a:solidFill>
                <a:effectLst/>
                <a:highlight>
                  <a:srgbClr val="FFFFFF"/>
                </a:highlight>
              </a:rPr>
              <a:t>Make Economy Class better so that it gets good ratings</a:t>
            </a:r>
            <a:br>
              <a:rPr lang="en-US" sz="1200" dirty="0"/>
            </a:br>
            <a:br>
              <a:rPr lang="en-US" sz="1200" dirty="0"/>
            </a:br>
            <a:r>
              <a:rPr lang="en-US" sz="1200" b="0" i="0" dirty="0">
                <a:solidFill>
                  <a:srgbClr val="273B68"/>
                </a:solidFill>
                <a:effectLst/>
                <a:highlight>
                  <a:srgbClr val="FFFFFF"/>
                </a:highlight>
              </a:rPr>
              <a:t>- Review and improve Food/Beverages in premium categories</a:t>
            </a:r>
            <a:br>
              <a:rPr lang="en-US" sz="1200" dirty="0"/>
            </a:br>
            <a:br>
              <a:rPr lang="en-US" sz="1200" dirty="0"/>
            </a:br>
            <a:r>
              <a:rPr lang="en-US" sz="1200" b="0" i="0" dirty="0">
                <a:solidFill>
                  <a:srgbClr val="273B68"/>
                </a:solidFill>
                <a:effectLst/>
                <a:highlight>
                  <a:srgbClr val="FFFFFF"/>
                </a:highlight>
              </a:rPr>
              <a:t>- Update Entertainment systems &amp; content for all cabins</a:t>
            </a:r>
            <a:endParaRPr lang="en-US" sz="1200" dirty="0"/>
          </a:p>
        </p:txBody>
      </p:sp>
      <p:sp>
        <p:nvSpPr>
          <p:cNvPr id="6" name="TextBox 5">
            <a:extLst>
              <a:ext uri="{FF2B5EF4-FFF2-40B4-BE49-F238E27FC236}">
                <a16:creationId xmlns:a16="http://schemas.microsoft.com/office/drawing/2014/main" id="{BD6ED472-7A07-12C4-3B18-8035B58038A9}"/>
              </a:ext>
            </a:extLst>
          </p:cNvPr>
          <p:cNvSpPr txBox="1"/>
          <p:nvPr/>
        </p:nvSpPr>
        <p:spPr>
          <a:xfrm>
            <a:off x="122308" y="2947047"/>
            <a:ext cx="1622188" cy="2062103"/>
          </a:xfrm>
          <a:prstGeom prst="rect">
            <a:avLst/>
          </a:prstGeom>
          <a:noFill/>
        </p:spPr>
        <p:txBody>
          <a:bodyPr wrap="square" rtlCol="0">
            <a:spAutoFit/>
          </a:bodyPr>
          <a:lstStyle/>
          <a:p>
            <a:r>
              <a:rPr lang="en-US" sz="2000" b="0" i="0" dirty="0">
                <a:solidFill>
                  <a:srgbClr val="FF0000"/>
                </a:solidFill>
                <a:effectLst/>
                <a:highlight>
                  <a:srgbClr val="FFFFFF"/>
                </a:highlight>
              </a:rPr>
              <a:t>Strengths</a:t>
            </a:r>
            <a:br>
              <a:rPr lang="en-US" sz="1200" dirty="0"/>
            </a:br>
            <a:br>
              <a:rPr lang="en-US" sz="1200" dirty="0"/>
            </a:br>
            <a:r>
              <a:rPr lang="en-US" sz="1200" b="0" i="0" dirty="0">
                <a:solidFill>
                  <a:srgbClr val="273B68"/>
                </a:solidFill>
                <a:effectLst/>
                <a:highlight>
                  <a:srgbClr val="FFFFFF"/>
                </a:highlight>
              </a:rPr>
              <a:t>- First Class has the highest rating of comfort.</a:t>
            </a:r>
            <a:br>
              <a:rPr lang="en-US" sz="1200" dirty="0"/>
            </a:br>
            <a:br>
              <a:rPr lang="en-US" sz="1200" dirty="0"/>
            </a:br>
            <a:r>
              <a:rPr lang="en-US" sz="1200" b="0" i="0" dirty="0">
                <a:solidFill>
                  <a:srgbClr val="273B68"/>
                </a:solidFill>
                <a:effectLst/>
                <a:highlight>
                  <a:srgbClr val="FFFFFF"/>
                </a:highlight>
              </a:rPr>
              <a:t>- The cabin staff service is highly rated across all classes.</a:t>
            </a:r>
            <a:br>
              <a:rPr lang="en-US" sz="1200" dirty="0"/>
            </a:br>
            <a:endParaRPr lang="en-US" sz="1200" dirty="0"/>
          </a:p>
        </p:txBody>
      </p:sp>
      <p:sp>
        <p:nvSpPr>
          <p:cNvPr id="16" name="TextBox 15">
            <a:extLst>
              <a:ext uri="{FF2B5EF4-FFF2-40B4-BE49-F238E27FC236}">
                <a16:creationId xmlns:a16="http://schemas.microsoft.com/office/drawing/2014/main" id="{190291BB-1D5C-BC7D-8A50-534C2F44311D}"/>
              </a:ext>
            </a:extLst>
          </p:cNvPr>
          <p:cNvSpPr txBox="1"/>
          <p:nvPr/>
        </p:nvSpPr>
        <p:spPr>
          <a:xfrm>
            <a:off x="3564416" y="2706414"/>
            <a:ext cx="1811327" cy="2369880"/>
          </a:xfrm>
          <a:prstGeom prst="rect">
            <a:avLst/>
          </a:prstGeom>
          <a:noFill/>
        </p:spPr>
        <p:txBody>
          <a:bodyPr wrap="square" rtlCol="0">
            <a:spAutoFit/>
          </a:bodyPr>
          <a:lstStyle/>
          <a:p>
            <a:br>
              <a:rPr lang="en-US" sz="1200" dirty="0"/>
            </a:br>
            <a:r>
              <a:rPr lang="en-US" sz="2000" dirty="0">
                <a:solidFill>
                  <a:srgbClr val="FF0000"/>
                </a:solidFill>
                <a:highlight>
                  <a:srgbClr val="FFFFFF"/>
                </a:highlight>
              </a:rPr>
              <a:t>Opportunities</a:t>
            </a:r>
            <a:br>
              <a:rPr lang="en-US" sz="2000" dirty="0">
                <a:solidFill>
                  <a:srgbClr val="273B68"/>
                </a:solidFill>
                <a:highlight>
                  <a:srgbClr val="FFFFFF"/>
                </a:highlight>
              </a:rPr>
            </a:br>
            <a:endParaRPr lang="en-US" sz="2000" dirty="0">
              <a:solidFill>
                <a:srgbClr val="273B68"/>
              </a:solidFill>
              <a:highlight>
                <a:srgbClr val="FFFFFF"/>
              </a:highlight>
            </a:endParaRPr>
          </a:p>
          <a:p>
            <a:r>
              <a:rPr lang="en-US" sz="1200" b="0" i="0" dirty="0">
                <a:solidFill>
                  <a:srgbClr val="273B68"/>
                </a:solidFill>
                <a:effectLst/>
                <a:highlight>
                  <a:srgbClr val="FFFFFF"/>
                </a:highlight>
              </a:rPr>
              <a:t>- Better Food/Beverage for Business and First Class</a:t>
            </a:r>
            <a:br>
              <a:rPr lang="en-US" sz="1200" dirty="0"/>
            </a:br>
            <a:br>
              <a:rPr lang="en-US" sz="1200" dirty="0"/>
            </a:br>
            <a:r>
              <a:rPr lang="en-US" sz="1200" b="0" i="0" dirty="0">
                <a:solidFill>
                  <a:srgbClr val="273B68"/>
                </a:solidFill>
                <a:effectLst/>
                <a:highlight>
                  <a:srgbClr val="FFFFFF"/>
                </a:highlight>
              </a:rPr>
              <a:t>- Improve Entertainment for holistic experience</a:t>
            </a:r>
            <a:br>
              <a:rPr lang="en-US" sz="1200" dirty="0"/>
            </a:br>
            <a:br>
              <a:rPr lang="en-US" sz="1200" dirty="0"/>
            </a:br>
            <a:endParaRPr lang="en-US" sz="1200" dirty="0"/>
          </a:p>
        </p:txBody>
      </p:sp>
      <p:sp>
        <p:nvSpPr>
          <p:cNvPr id="17" name="TextBox 16">
            <a:extLst>
              <a:ext uri="{FF2B5EF4-FFF2-40B4-BE49-F238E27FC236}">
                <a16:creationId xmlns:a16="http://schemas.microsoft.com/office/drawing/2014/main" id="{DA0A66E0-BAA6-688F-C737-5C5946CC248A}"/>
              </a:ext>
            </a:extLst>
          </p:cNvPr>
          <p:cNvSpPr txBox="1"/>
          <p:nvPr/>
        </p:nvSpPr>
        <p:spPr>
          <a:xfrm>
            <a:off x="5509697" y="2853525"/>
            <a:ext cx="1590007" cy="2062103"/>
          </a:xfrm>
          <a:prstGeom prst="rect">
            <a:avLst/>
          </a:prstGeom>
          <a:noFill/>
        </p:spPr>
        <p:txBody>
          <a:bodyPr wrap="square" rtlCol="0">
            <a:spAutoFit/>
          </a:bodyPr>
          <a:lstStyle/>
          <a:p>
            <a:r>
              <a:rPr lang="en-US" sz="2000" b="0" i="0" dirty="0">
                <a:solidFill>
                  <a:srgbClr val="FF0000"/>
                </a:solidFill>
                <a:effectLst/>
                <a:highlight>
                  <a:srgbClr val="FFFFFF"/>
                </a:highlight>
              </a:rPr>
              <a:t>Threats</a:t>
            </a:r>
            <a:br>
              <a:rPr lang="en-US" sz="1200" dirty="0"/>
            </a:br>
            <a:br>
              <a:rPr lang="en-US" sz="1200" dirty="0"/>
            </a:br>
            <a:r>
              <a:rPr lang="en-US" sz="1200" b="0" i="0" dirty="0">
                <a:solidFill>
                  <a:srgbClr val="273B68"/>
                </a:solidFill>
                <a:effectLst/>
                <a:highlight>
                  <a:srgbClr val="FFFFFF"/>
                </a:highlight>
              </a:rPr>
              <a:t>- This may cause migration due to low ratings of Economy.</a:t>
            </a:r>
            <a:br>
              <a:rPr lang="en-US" sz="1200" dirty="0"/>
            </a:br>
            <a:br>
              <a:rPr lang="en-US" sz="1200" dirty="0"/>
            </a:br>
            <a:r>
              <a:rPr lang="en-US" sz="1200" b="0" i="0" dirty="0">
                <a:solidFill>
                  <a:srgbClr val="273B68"/>
                </a:solidFill>
                <a:effectLst/>
                <a:highlight>
                  <a:srgbClr val="FFFFFF"/>
                </a:highlight>
              </a:rPr>
              <a:t>- Close rivals may provide superior experiences at upper levels.</a:t>
            </a:r>
            <a:endParaRPr lang="en-US" sz="1200" dirty="0"/>
          </a:p>
        </p:txBody>
      </p:sp>
      <p:sp>
        <p:nvSpPr>
          <p:cNvPr id="19" name="TextBox 18">
            <a:extLst>
              <a:ext uri="{FF2B5EF4-FFF2-40B4-BE49-F238E27FC236}">
                <a16:creationId xmlns:a16="http://schemas.microsoft.com/office/drawing/2014/main" id="{D7EEC1A1-9E21-CB28-667C-A4EEE7C9651C}"/>
              </a:ext>
            </a:extLst>
          </p:cNvPr>
          <p:cNvSpPr txBox="1"/>
          <p:nvPr/>
        </p:nvSpPr>
        <p:spPr>
          <a:xfrm>
            <a:off x="122307" y="2050120"/>
            <a:ext cx="8899384" cy="523220"/>
          </a:xfrm>
          <a:prstGeom prst="rect">
            <a:avLst/>
          </a:prstGeom>
          <a:noFill/>
        </p:spPr>
        <p:txBody>
          <a:bodyPr wrap="square" rtlCol="0">
            <a:spAutoFit/>
          </a:bodyPr>
          <a:lstStyle/>
          <a:p>
            <a:pPr algn="ctr"/>
            <a:r>
              <a:rPr lang="en-US" sz="2800" b="1" dirty="0">
                <a:highlight>
                  <a:srgbClr val="C0C0C0"/>
                </a:highlight>
              </a:rPr>
              <a:t>SWOT ANALYSIS FOR SEAT TYPE</a:t>
            </a:r>
          </a:p>
        </p:txBody>
      </p:sp>
    </p:spTree>
    <p:extLst>
      <p:ext uri="{BB962C8B-B14F-4D97-AF65-F5344CB8AC3E}">
        <p14:creationId xmlns:p14="http://schemas.microsoft.com/office/powerpoint/2010/main" val="26667529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2EA57743-BB18-0BFC-E1A4-72C6ACA12E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38" y="347602"/>
            <a:ext cx="8982223" cy="4702701"/>
          </a:xfrm>
          <a:prstGeom prst="rect">
            <a:avLst/>
          </a:prstGeom>
          <a:noFill/>
          <a:ln>
            <a:noFill/>
          </a:ln>
        </p:spPr>
      </p:pic>
      <p:sp>
        <p:nvSpPr>
          <p:cNvPr id="4" name="TextBox 3">
            <a:extLst>
              <a:ext uri="{FF2B5EF4-FFF2-40B4-BE49-F238E27FC236}">
                <a16:creationId xmlns:a16="http://schemas.microsoft.com/office/drawing/2014/main" id="{38227A22-7091-BCF0-E6BC-FA11B9B1A5BF}"/>
              </a:ext>
            </a:extLst>
          </p:cNvPr>
          <p:cNvSpPr txBox="1"/>
          <p:nvPr/>
        </p:nvSpPr>
        <p:spPr>
          <a:xfrm>
            <a:off x="4114800" y="2113908"/>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A845D5EF-A6C3-5DA4-37B0-2D0B43917CF1}"/>
              </a:ext>
            </a:extLst>
          </p:cNvPr>
          <p:cNvSpPr txBox="1"/>
          <p:nvPr/>
        </p:nvSpPr>
        <p:spPr>
          <a:xfrm>
            <a:off x="3327009" y="0"/>
            <a:ext cx="1979477" cy="369332"/>
          </a:xfrm>
          <a:prstGeom prst="rect">
            <a:avLst/>
          </a:prstGeom>
          <a:noFill/>
        </p:spPr>
        <p:txBody>
          <a:bodyPr wrap="square" rtlCol="0">
            <a:spAutoFit/>
          </a:bodyPr>
          <a:lstStyle/>
          <a:p>
            <a:r>
              <a:rPr lang="en-US" dirty="0">
                <a:solidFill>
                  <a:schemeClr val="bg1"/>
                </a:solidFill>
              </a:rPr>
              <a:t>OVERALL RATINGS</a:t>
            </a:r>
          </a:p>
        </p:txBody>
      </p:sp>
    </p:spTree>
    <p:extLst>
      <p:ext uri="{BB962C8B-B14F-4D97-AF65-F5344CB8AC3E}">
        <p14:creationId xmlns:p14="http://schemas.microsoft.com/office/powerpoint/2010/main" val="9296260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B3C45-B537-5558-F833-ED8BABE9B29D}"/>
              </a:ext>
            </a:extLst>
          </p:cNvPr>
          <p:cNvSpPr>
            <a:spLocks noGrp="1"/>
          </p:cNvSpPr>
          <p:nvPr>
            <p:ph type="title"/>
          </p:nvPr>
        </p:nvSpPr>
        <p:spPr>
          <a:xfrm>
            <a:off x="152592" y="273843"/>
            <a:ext cx="4414545" cy="1355479"/>
          </a:xfrm>
        </p:spPr>
        <p:txBody>
          <a:bodyPr>
            <a:normAutofit/>
          </a:bodyPr>
          <a:lstStyle/>
          <a:p>
            <a:r>
              <a:rPr lang="en-US" sz="2800" dirty="0"/>
              <a:t>AREAS OF IMPROVEMENT </a:t>
            </a:r>
            <a:br>
              <a:rPr lang="en-US" sz="2800" dirty="0"/>
            </a:br>
            <a:r>
              <a:rPr lang="en-US" sz="2800" dirty="0"/>
              <a:t>for different seat type</a:t>
            </a:r>
            <a:br>
              <a:rPr lang="en-US" sz="2800" dirty="0"/>
            </a:br>
            <a:endParaRPr lang="en-US" sz="2800" dirty="0"/>
          </a:p>
        </p:txBody>
      </p:sp>
      <p:sp>
        <p:nvSpPr>
          <p:cNvPr id="3" name="Content Placeholder 2">
            <a:extLst>
              <a:ext uri="{FF2B5EF4-FFF2-40B4-BE49-F238E27FC236}">
                <a16:creationId xmlns:a16="http://schemas.microsoft.com/office/drawing/2014/main" id="{29F36C99-AB49-CF91-DC51-58F279FB002C}"/>
              </a:ext>
            </a:extLst>
          </p:cNvPr>
          <p:cNvSpPr>
            <a:spLocks noGrp="1"/>
          </p:cNvSpPr>
          <p:nvPr>
            <p:ph idx="1"/>
          </p:nvPr>
        </p:nvSpPr>
        <p:spPr>
          <a:xfrm>
            <a:off x="154877" y="1464066"/>
            <a:ext cx="4622605" cy="3637053"/>
          </a:xfrm>
        </p:spPr>
        <p:txBody>
          <a:bodyPr>
            <a:noAutofit/>
          </a:bodyPr>
          <a:lstStyle/>
          <a:p>
            <a:pPr marL="0" indent="0" algn="l">
              <a:buNone/>
            </a:pPr>
            <a:r>
              <a:rPr lang="en-US" sz="1200" b="0" i="0" dirty="0">
                <a:effectLst/>
                <a:highlight>
                  <a:srgbClr val="FFFFFF"/>
                </a:highlight>
              </a:rPr>
              <a:t>The heatmaps allowed me to identify areas that needed improvement as follows:</a:t>
            </a:r>
            <a:endParaRPr lang="en-US" sz="1200" b="1" dirty="0">
              <a:highlight>
                <a:srgbClr val="FFFFFF"/>
              </a:highlight>
            </a:endParaRPr>
          </a:p>
          <a:p>
            <a:pPr algn="l">
              <a:buFont typeface="+mj-lt"/>
              <a:buAutoNum type="arabicPeriod"/>
            </a:pPr>
            <a:r>
              <a:rPr lang="en-US" sz="1200" b="1" i="0" dirty="0">
                <a:solidFill>
                  <a:srgbClr val="0D0D0D"/>
                </a:solidFill>
                <a:effectLst/>
                <a:highlight>
                  <a:srgbClr val="FFFFFF"/>
                </a:highlight>
              </a:rPr>
              <a:t>Food &amp; Beverages:</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Enhance options in Economy Class.</a:t>
            </a:r>
          </a:p>
          <a:p>
            <a:pPr marL="742950" lvl="1" indent="-285750" algn="l">
              <a:buFont typeface="+mj-lt"/>
              <a:buAutoNum type="arabicPeriod"/>
            </a:pPr>
            <a:r>
              <a:rPr lang="en-US" sz="1200" b="0" i="0" dirty="0">
                <a:solidFill>
                  <a:srgbClr val="0D0D0D"/>
                </a:solidFill>
                <a:effectLst/>
                <a:highlight>
                  <a:srgbClr val="FFFFFF"/>
                </a:highlight>
              </a:rPr>
              <a:t>Differentiate offerings in Premium Economy.</a:t>
            </a:r>
          </a:p>
          <a:p>
            <a:pPr algn="l">
              <a:buFont typeface="+mj-lt"/>
              <a:buAutoNum type="arabicPeriod"/>
            </a:pPr>
            <a:r>
              <a:rPr lang="en-US" sz="1200" b="1" i="0" dirty="0">
                <a:solidFill>
                  <a:srgbClr val="0D0D0D"/>
                </a:solidFill>
                <a:effectLst/>
                <a:highlight>
                  <a:srgbClr val="FFFFFF"/>
                </a:highlight>
              </a:rPr>
              <a:t>Entertainment:</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Upgrade Economy Class entertainment.</a:t>
            </a:r>
          </a:p>
          <a:p>
            <a:pPr marL="742950" lvl="1" indent="-285750" algn="l">
              <a:buFont typeface="+mj-lt"/>
              <a:buAutoNum type="arabicPeriod"/>
            </a:pPr>
            <a:r>
              <a:rPr lang="en-US" sz="1200" b="0" i="0" dirty="0">
                <a:solidFill>
                  <a:srgbClr val="0D0D0D"/>
                </a:solidFill>
                <a:effectLst/>
                <a:highlight>
                  <a:srgbClr val="FFFFFF"/>
                </a:highlight>
              </a:rPr>
              <a:t>Update First Class content regularly.</a:t>
            </a:r>
          </a:p>
          <a:p>
            <a:pPr algn="l">
              <a:buFont typeface="+mj-lt"/>
              <a:buAutoNum type="arabicPeriod"/>
            </a:pPr>
            <a:r>
              <a:rPr lang="en-US" sz="1200" b="1" i="0" dirty="0">
                <a:solidFill>
                  <a:srgbClr val="0D0D0D"/>
                </a:solidFill>
                <a:effectLst/>
                <a:highlight>
                  <a:srgbClr val="FFFFFF"/>
                </a:highlight>
              </a:rPr>
              <a:t>Seat Comfort:</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Address Business Class comfort issues for Business travelers.</a:t>
            </a:r>
          </a:p>
          <a:p>
            <a:pPr marL="742950" lvl="1" indent="-285750" algn="l">
              <a:buFont typeface="+mj-lt"/>
              <a:buAutoNum type="arabicPeriod"/>
            </a:pPr>
            <a:r>
              <a:rPr lang="en-US" sz="1200" b="0" i="0" dirty="0">
                <a:solidFill>
                  <a:srgbClr val="0D0D0D"/>
                </a:solidFill>
                <a:effectLst/>
                <a:highlight>
                  <a:srgbClr val="FFFFFF"/>
                </a:highlight>
              </a:rPr>
              <a:t>Improve seat comfort in Premium Economy.</a:t>
            </a:r>
          </a:p>
          <a:p>
            <a:pPr algn="l">
              <a:buFont typeface="+mj-lt"/>
              <a:buAutoNum type="arabicPeriod"/>
            </a:pPr>
            <a:r>
              <a:rPr lang="en-US" sz="1200" b="1" i="0" dirty="0">
                <a:solidFill>
                  <a:srgbClr val="0D0D0D"/>
                </a:solidFill>
                <a:effectLst/>
                <a:highlight>
                  <a:srgbClr val="FFFFFF"/>
                </a:highlight>
              </a:rPr>
              <a:t>Cabin Staff Service:</a:t>
            </a:r>
            <a:endParaRPr lang="en-US" sz="1200" b="0" i="0" dirty="0">
              <a:solidFill>
                <a:srgbClr val="0D0D0D"/>
              </a:solidFill>
              <a:effectLst/>
              <a:highlight>
                <a:srgbClr val="FFFFFF"/>
              </a:highlight>
            </a:endParaRPr>
          </a:p>
          <a:p>
            <a:pPr marL="742950" lvl="1" indent="-285750" algn="l">
              <a:buFont typeface="+mj-lt"/>
              <a:buAutoNum type="arabicPeriod"/>
            </a:pPr>
            <a:r>
              <a:rPr lang="en-US" sz="1200" b="0" i="0" dirty="0">
                <a:solidFill>
                  <a:srgbClr val="0D0D0D"/>
                </a:solidFill>
                <a:effectLst/>
                <a:highlight>
                  <a:srgbClr val="FFFFFF"/>
                </a:highlight>
              </a:rPr>
              <a:t>Improve service personalization in Business Class.</a:t>
            </a:r>
          </a:p>
          <a:p>
            <a:pPr marL="742950" lvl="1" indent="-285750" algn="l">
              <a:buFont typeface="+mj-lt"/>
              <a:buAutoNum type="arabicPeriod"/>
            </a:pPr>
            <a:r>
              <a:rPr lang="en-US" sz="1200" b="0" i="0" dirty="0">
                <a:solidFill>
                  <a:srgbClr val="0D0D0D"/>
                </a:solidFill>
                <a:effectLst/>
                <a:highlight>
                  <a:srgbClr val="FFFFFF"/>
                </a:highlight>
              </a:rPr>
              <a:t>Boost service levels in Premium Economy.</a:t>
            </a:r>
          </a:p>
        </p:txBody>
      </p:sp>
      <p:pic>
        <p:nvPicPr>
          <p:cNvPr id="14" name="Picture 13" descr="Hot drink on table">
            <a:extLst>
              <a:ext uri="{FF2B5EF4-FFF2-40B4-BE49-F238E27FC236}">
                <a16:creationId xmlns:a16="http://schemas.microsoft.com/office/drawing/2014/main" id="{2D5EC7FC-4E6C-22D2-8060-833BBD106526}"/>
              </a:ext>
            </a:extLst>
          </p:cNvPr>
          <p:cNvPicPr>
            <a:picLocks noChangeAspect="1"/>
          </p:cNvPicPr>
          <p:nvPr/>
        </p:nvPicPr>
        <p:blipFill rotWithShape="1">
          <a:blip r:embed="rId2"/>
          <a:srcRect l="20987" r="12065"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2750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colorful smoke in a white background&#10;&#10;Description automatically generated with medium confidence">
            <a:extLst>
              <a:ext uri="{FF2B5EF4-FFF2-40B4-BE49-F238E27FC236}">
                <a16:creationId xmlns:a16="http://schemas.microsoft.com/office/drawing/2014/main" id="{1DC47E52-A6A7-4206-E1B9-56D73F109684}"/>
              </a:ext>
            </a:extLst>
          </p:cNvPr>
          <p:cNvPicPr>
            <a:picLocks noChangeAspect="1"/>
          </p:cNvPicPr>
          <p:nvPr/>
        </p:nvPicPr>
        <p:blipFill rotWithShape="1">
          <a:blip r:embed="rId3"/>
          <a:srcRect t="16400" r="-2" b="14626"/>
          <a:stretch/>
        </p:blipFill>
        <p:spPr>
          <a:xfrm>
            <a:off x="3662268" y="10"/>
            <a:ext cx="5481732" cy="2523734"/>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large airplane flying in the sky&#10;&#10;Description automatically generated">
            <a:extLst>
              <a:ext uri="{FF2B5EF4-FFF2-40B4-BE49-F238E27FC236}">
                <a16:creationId xmlns:a16="http://schemas.microsoft.com/office/drawing/2014/main" id="{3EED278E-9228-BE40-05D6-F691100DE8B9}"/>
              </a:ext>
            </a:extLst>
          </p:cNvPr>
          <p:cNvPicPr>
            <a:picLocks noChangeAspect="1"/>
          </p:cNvPicPr>
          <p:nvPr/>
        </p:nvPicPr>
        <p:blipFill rotWithShape="1">
          <a:blip r:embed="rId4"/>
          <a:srcRect t="13878" r="-2" b="16627"/>
          <a:stretch/>
        </p:blipFill>
        <p:spPr>
          <a:xfrm>
            <a:off x="3662268" y="2619756"/>
            <a:ext cx="5481732" cy="2523744"/>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6" name="Freeform: Shape 1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3" name="Freeform: Shape 122">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51435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Google Shape;70;p14"/>
          <p:cNvSpPr txBox="1">
            <a:spLocks noGrp="1"/>
          </p:cNvSpPr>
          <p:nvPr>
            <p:ph type="title"/>
          </p:nvPr>
        </p:nvSpPr>
        <p:spPr>
          <a:xfrm>
            <a:off x="329184" y="1143494"/>
            <a:ext cx="3764305" cy="2080566"/>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800" kern="1200">
                <a:solidFill>
                  <a:schemeClr val="tx1"/>
                </a:solidFill>
                <a:latin typeface="+mj-lt"/>
                <a:ea typeface="+mj-ea"/>
                <a:cs typeface="+mj-cs"/>
              </a:rPr>
              <a:t>Visualizing British Airways Customer Reviews</a:t>
            </a:r>
          </a:p>
        </p:txBody>
      </p:sp>
      <p:sp>
        <p:nvSpPr>
          <p:cNvPr id="125" name="Rectangle 124">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5992"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27" name="Rectangle 126">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23" y="3345839"/>
            <a:ext cx="3764306"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DC330-857B-C90E-6E2C-0B83E043FD71}"/>
              </a:ext>
            </a:extLst>
          </p:cNvPr>
          <p:cNvSpPr>
            <a:spLocks noGrp="1"/>
          </p:cNvSpPr>
          <p:nvPr>
            <p:ph type="title"/>
          </p:nvPr>
        </p:nvSpPr>
        <p:spPr>
          <a:xfrm>
            <a:off x="91438" y="1"/>
            <a:ext cx="5305343" cy="640080"/>
          </a:xfrm>
          <a:noFill/>
        </p:spPr>
        <p:txBody>
          <a:bodyPr vert="horz" lIns="91440" tIns="45720" rIns="91440" bIns="45720" rtlCol="0" anchor="b">
            <a:normAutofit/>
          </a:bodyPr>
          <a:lstStyle/>
          <a:p>
            <a:pPr algn="ctr" defTabSz="914400"/>
            <a:r>
              <a:rPr lang="en-US" b="1" dirty="0">
                <a:solidFill>
                  <a:schemeClr val="accent1">
                    <a:lumMod val="75000"/>
                  </a:schemeClr>
                </a:solidFill>
              </a:rPr>
              <a:t>Advertising Strategies</a:t>
            </a:r>
            <a:endParaRPr lang="en-US" sz="5100" b="1" dirty="0">
              <a:solidFill>
                <a:schemeClr val="accent1">
                  <a:lumMod val="75000"/>
                </a:schemeClr>
              </a:solidFill>
            </a:endParaRPr>
          </a:p>
        </p:txBody>
      </p:sp>
      <p:pic>
        <p:nvPicPr>
          <p:cNvPr id="4" name="Picture 3" descr="Back view of an aeroplane">
            <a:extLst>
              <a:ext uri="{FF2B5EF4-FFF2-40B4-BE49-F238E27FC236}">
                <a16:creationId xmlns:a16="http://schemas.microsoft.com/office/drawing/2014/main" id="{181641E0-B239-AF97-30FF-0AFF790D8373}"/>
              </a:ext>
            </a:extLst>
          </p:cNvPr>
          <p:cNvPicPr>
            <a:picLocks noChangeAspect="1"/>
          </p:cNvPicPr>
          <p:nvPr/>
        </p:nvPicPr>
        <p:blipFill rotWithShape="1">
          <a:blip r:embed="rId2"/>
          <a:srcRect l="21512" r="33365"/>
          <a:stretch/>
        </p:blipFill>
        <p:spPr>
          <a:xfrm>
            <a:off x="5915464" y="10"/>
            <a:ext cx="3226250" cy="5143490"/>
          </a:xfrm>
          <a:prstGeom prst="rect">
            <a:avLst/>
          </a:prstGeom>
        </p:spPr>
      </p:pic>
      <p:sp>
        <p:nvSpPr>
          <p:cNvPr id="3" name="TextBox 2">
            <a:extLst>
              <a:ext uri="{FF2B5EF4-FFF2-40B4-BE49-F238E27FC236}">
                <a16:creationId xmlns:a16="http://schemas.microsoft.com/office/drawing/2014/main" id="{0647875A-D6DC-2B68-0434-2FC77C319470}"/>
              </a:ext>
            </a:extLst>
          </p:cNvPr>
          <p:cNvSpPr txBox="1"/>
          <p:nvPr/>
        </p:nvSpPr>
        <p:spPr>
          <a:xfrm>
            <a:off x="91439" y="513471"/>
            <a:ext cx="5824025" cy="4939814"/>
          </a:xfrm>
          <a:prstGeom prst="rect">
            <a:avLst/>
          </a:prstGeom>
          <a:noFill/>
        </p:spPr>
        <p:txBody>
          <a:bodyPr wrap="square" rtlCol="0">
            <a:spAutoFit/>
          </a:bodyPr>
          <a:lstStyle/>
          <a:p>
            <a:pPr marL="228600" indent="-228600">
              <a:buAutoNum type="arabicPeriod"/>
            </a:pPr>
            <a:r>
              <a:rPr lang="en-US" sz="1400" b="1" i="0" dirty="0">
                <a:solidFill>
                  <a:schemeClr val="tx1">
                    <a:lumMod val="85000"/>
                    <a:lumOff val="15000"/>
                  </a:schemeClr>
                </a:solidFill>
                <a:effectLst/>
              </a:rPr>
              <a:t>Emphasize Quality Service</a:t>
            </a:r>
            <a:endParaRPr lang="en-US" sz="1400" b="1" dirty="0">
              <a:solidFill>
                <a:schemeClr val="tx1">
                  <a:lumMod val="85000"/>
                  <a:lumOff val="15000"/>
                </a:schemeClr>
              </a:solidFill>
            </a:endParaRPr>
          </a:p>
          <a:p>
            <a:r>
              <a:rPr lang="en-US" sz="1100" b="0" i="0" dirty="0">
                <a:solidFill>
                  <a:schemeClr val="tx1">
                    <a:lumMod val="85000"/>
                    <a:lumOff val="15000"/>
                  </a:schemeClr>
                </a:solidFill>
                <a:effectLst/>
              </a:rPr>
              <a:t>The advertising should contain positive statements on quality cabin staff and ground service accompanied by testimonials from customers that demonstrate dependability and professionalism.</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2</a:t>
            </a:r>
            <a:r>
              <a:rPr lang="en-US" sz="1400" b="0" i="0" dirty="0">
                <a:solidFill>
                  <a:schemeClr val="tx1">
                    <a:lumMod val="85000"/>
                    <a:lumOff val="15000"/>
                  </a:schemeClr>
                </a:solidFill>
                <a:effectLst/>
              </a:rPr>
              <a:t>. </a:t>
            </a:r>
            <a:r>
              <a:rPr lang="en-US" sz="1400" b="1" i="0" dirty="0">
                <a:solidFill>
                  <a:schemeClr val="tx1">
                    <a:lumMod val="85000"/>
                    <a:lumOff val="15000"/>
                  </a:schemeClr>
                </a:solidFill>
                <a:effectLst/>
              </a:rPr>
              <a:t>Upgrade In-flight Entertainment</a:t>
            </a:r>
          </a:p>
          <a:p>
            <a:r>
              <a:rPr lang="en-US" sz="1100" b="0" i="0" dirty="0">
                <a:solidFill>
                  <a:schemeClr val="tx1">
                    <a:lumMod val="85000"/>
                    <a:lumOff val="15000"/>
                  </a:schemeClr>
                </a:solidFill>
                <a:effectLst/>
              </a:rPr>
              <a:t>Improve areas where reviews have been most negative by offering better in-flight entertainment options and actively promoting these upgrades to enhance passenger experience.</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3.</a:t>
            </a:r>
            <a:r>
              <a:rPr lang="en-US" sz="1400" b="1" i="0" dirty="0">
                <a:solidFill>
                  <a:schemeClr val="tx1">
                    <a:lumMod val="85000"/>
                    <a:lumOff val="15000"/>
                  </a:schemeClr>
                </a:solidFill>
                <a:effectLst/>
              </a:rPr>
              <a:t>Focus on Solo and Leisure Travelers</a:t>
            </a:r>
          </a:p>
          <a:p>
            <a:r>
              <a:rPr lang="en-US" sz="1100" b="0" i="0" dirty="0">
                <a:solidFill>
                  <a:schemeClr val="tx1">
                    <a:lumMod val="85000"/>
                    <a:lumOff val="15000"/>
                  </a:schemeClr>
                </a:solidFill>
                <a:effectLst/>
              </a:rPr>
              <a:t> Create marketing campaigns targeting solo and couple leisure travelers with higher satisfaction, highlighting features that can improve their travel experience.</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4. </a:t>
            </a:r>
            <a:r>
              <a:rPr lang="en-US" sz="1400" b="1" i="0" dirty="0">
                <a:solidFill>
                  <a:schemeClr val="tx1">
                    <a:lumMod val="85000"/>
                    <a:lumOff val="15000"/>
                  </a:schemeClr>
                </a:solidFill>
                <a:effectLst/>
              </a:rPr>
              <a:t>Enhance Family-Friendly Services</a:t>
            </a:r>
          </a:p>
          <a:p>
            <a:r>
              <a:rPr lang="en-US" sz="1100" b="0" i="0" dirty="0">
                <a:solidFill>
                  <a:schemeClr val="tx1">
                    <a:lumMod val="85000"/>
                    <a:lumOff val="15000"/>
                  </a:schemeClr>
                </a:solidFill>
                <a:effectLst/>
              </a:rPr>
              <a:t> Design services for families such as special seating arrangements, kids’ meals, and entertainment to boost their satisfaction throughout their journey with British Airways.</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5. </a:t>
            </a:r>
            <a:r>
              <a:rPr lang="en-US" sz="1400" b="1" i="0" dirty="0">
                <a:solidFill>
                  <a:schemeClr val="tx1">
                    <a:lumMod val="85000"/>
                    <a:lumOff val="15000"/>
                  </a:schemeClr>
                </a:solidFill>
                <a:effectLst/>
              </a:rPr>
              <a:t>Highlight Business Traveler Amenities</a:t>
            </a:r>
          </a:p>
          <a:p>
            <a:r>
              <a:rPr lang="en-US" sz="1100" b="0" i="0" dirty="0">
                <a:solidFill>
                  <a:schemeClr val="tx1">
                    <a:lumMod val="85000"/>
                    <a:lumOff val="15000"/>
                  </a:schemeClr>
                </a:solidFill>
                <a:effectLst/>
              </a:rPr>
              <a:t> If applicable, market amenities or services specifically designed for business travelers such as lounge access and Wi-Fi to attract this demographic group.</a:t>
            </a:r>
            <a:br>
              <a:rPr lang="en-US" sz="1100" dirty="0">
                <a:solidFill>
                  <a:schemeClr val="tx1">
                    <a:lumMod val="85000"/>
                    <a:lumOff val="15000"/>
                  </a:schemeClr>
                </a:solidFill>
              </a:rPr>
            </a:br>
            <a:br>
              <a:rPr lang="en-US" sz="1100" dirty="0">
                <a:solidFill>
                  <a:schemeClr val="tx1">
                    <a:lumMod val="85000"/>
                    <a:lumOff val="15000"/>
                  </a:schemeClr>
                </a:solidFill>
              </a:rPr>
            </a:br>
            <a:r>
              <a:rPr lang="en-US" sz="1100" b="0" i="0" dirty="0">
                <a:solidFill>
                  <a:schemeClr val="tx1">
                    <a:lumMod val="85000"/>
                    <a:lumOff val="15000"/>
                  </a:schemeClr>
                </a:solidFill>
                <a:effectLst/>
              </a:rPr>
              <a:t>6. </a:t>
            </a:r>
            <a:r>
              <a:rPr lang="en-US" sz="1400" b="1" i="0" dirty="0">
                <a:solidFill>
                  <a:schemeClr val="tx1">
                    <a:lumMod val="85000"/>
                    <a:lumOff val="15000"/>
                  </a:schemeClr>
                </a:solidFill>
                <a:effectLst/>
              </a:rPr>
              <a:t>Address Customer Concerns</a:t>
            </a:r>
            <a:endParaRPr lang="en-US" sz="1100" b="0" i="0" dirty="0">
              <a:solidFill>
                <a:schemeClr val="tx1">
                  <a:lumMod val="85000"/>
                  <a:lumOff val="15000"/>
                </a:schemeClr>
              </a:solidFill>
              <a:effectLst/>
            </a:endParaRPr>
          </a:p>
          <a:p>
            <a:r>
              <a:rPr lang="en-US" sz="1100" b="0" i="0" dirty="0">
                <a:solidFill>
                  <a:schemeClr val="tx1">
                    <a:lumMod val="85000"/>
                    <a:lumOff val="15000"/>
                  </a:schemeClr>
                </a:solidFill>
                <a:effectLst/>
              </a:rPr>
              <a:t> Look into ways of reversing the downward trajectory of reviews through sorting out cancellation-related issues together with those of customer care in view of the Covid-19 pandemic era cases highlighted in the survey.</a:t>
            </a:r>
            <a:br>
              <a:rPr lang="en-US" sz="1100" dirty="0">
                <a:solidFill>
                  <a:schemeClr val="tx1">
                    <a:lumMod val="85000"/>
                    <a:lumOff val="15000"/>
                  </a:schemeClr>
                </a:solidFill>
              </a:rPr>
            </a:br>
            <a:br>
              <a:rPr lang="en-US" sz="1100" dirty="0">
                <a:solidFill>
                  <a:schemeClr val="tx1">
                    <a:lumMod val="85000"/>
                    <a:lumOff val="15000"/>
                  </a:schemeClr>
                </a:solidFill>
              </a:rPr>
            </a:br>
            <a:br>
              <a:rPr lang="en-US" sz="1100" dirty="0">
                <a:solidFill>
                  <a:schemeClr val="tx1">
                    <a:lumMod val="85000"/>
                    <a:lumOff val="15000"/>
                  </a:schemeClr>
                </a:solidFill>
              </a:rPr>
            </a:br>
            <a:endParaRPr lang="en-US" sz="1100" dirty="0">
              <a:solidFill>
                <a:schemeClr val="tx1">
                  <a:lumMod val="85000"/>
                  <a:lumOff val="15000"/>
                </a:schemeClr>
              </a:solidFill>
            </a:endParaRPr>
          </a:p>
        </p:txBody>
      </p:sp>
    </p:spTree>
    <p:extLst>
      <p:ext uri="{BB962C8B-B14F-4D97-AF65-F5344CB8AC3E}">
        <p14:creationId xmlns:p14="http://schemas.microsoft.com/office/powerpoint/2010/main" val="857100396"/>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B9723-BE5D-383E-C0DF-0404C1293FDD}"/>
              </a:ext>
            </a:extLst>
          </p:cNvPr>
          <p:cNvSpPr>
            <a:spLocks noGrp="1"/>
          </p:cNvSpPr>
          <p:nvPr>
            <p:ph type="title"/>
          </p:nvPr>
        </p:nvSpPr>
        <p:spPr>
          <a:xfrm>
            <a:off x="288388" y="-91439"/>
            <a:ext cx="4278749" cy="1720762"/>
          </a:xfrm>
        </p:spPr>
        <p:txBody>
          <a:bodyPr>
            <a:normAutofit/>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A6271AA2-9FA7-5781-7858-21431756C319}"/>
              </a:ext>
            </a:extLst>
          </p:cNvPr>
          <p:cNvSpPr>
            <a:spLocks noGrp="1"/>
          </p:cNvSpPr>
          <p:nvPr>
            <p:ph idx="1"/>
          </p:nvPr>
        </p:nvSpPr>
        <p:spPr>
          <a:xfrm>
            <a:off x="288388" y="879231"/>
            <a:ext cx="4278749" cy="3753491"/>
          </a:xfrm>
        </p:spPr>
        <p:txBody>
          <a:bodyPr>
            <a:noAutofit/>
          </a:bodyPr>
          <a:lstStyle/>
          <a:p>
            <a:pPr marL="0" indent="0">
              <a:buNone/>
            </a:pPr>
            <a:r>
              <a:rPr lang="en-US" sz="1100" dirty="0"/>
              <a:t>The comprehensive review from March 2016 to October 2023rovides insights into what needs to be fixed in relation to customer remarks about British airways. Best reviews revolve around cabin staff service levels as well as ground service which underscores strengths in terms of personnel interaction with customers and airport’s operational handling respectively. However, poor scores in relation to in-flight entertainment indicate there is a need to upgrade the content and technology for better passenger experience in particular on longer flights.</a:t>
            </a:r>
          </a:p>
          <a:p>
            <a:pPr marL="0" indent="0">
              <a:buNone/>
            </a:pPr>
            <a:r>
              <a:rPr lang="en-US" sz="1100" dirty="0"/>
              <a:t>Demographically, solo and couple leisure travelers are the most satisfied groups, suggesting that marketing efforts should continue to target these segments. Conversely, families generally report lower satisfaction, indicating an opportunity to improve service offerings for this group possibly through tailored amenities and family-focused promotions.</a:t>
            </a:r>
          </a:p>
          <a:p>
            <a:pPr marL="0" indent="0">
              <a:buNone/>
            </a:pPr>
            <a:r>
              <a:rPr lang="en-US" sz="1100" dirty="0"/>
              <a:t>While leisure travelers generally show greater satisfaction compared to business travelers, the declining trend in overall review scores since the onset of the COVID-19 pandemic suggests external factors such as flight cancellations and customer service issues have negatively impacted perceptions. This trend highlights the importance of responsive and flexible customer service policies to bolster satisfaction and loyalty.</a:t>
            </a:r>
          </a:p>
          <a:p>
            <a:pPr marL="0" indent="0">
              <a:buNone/>
            </a:pPr>
            <a:r>
              <a:rPr lang="en-US" sz="1100" dirty="0"/>
              <a:t>Consequently, British Airways should use these three insights when improving its services and sales strategies that aim at meeting its diverse market needs hence increasing customer satisfaction as well reversing falling ratings</a:t>
            </a:r>
          </a:p>
        </p:txBody>
      </p:sp>
      <p:pic>
        <p:nvPicPr>
          <p:cNvPr id="14" name="Picture 13" descr="Aeroplane taking off against dramatic sky">
            <a:extLst>
              <a:ext uri="{FF2B5EF4-FFF2-40B4-BE49-F238E27FC236}">
                <a16:creationId xmlns:a16="http://schemas.microsoft.com/office/drawing/2014/main" id="{2EBF67DD-5384-66C3-9FF8-BE7BD674847A}"/>
              </a:ext>
            </a:extLst>
          </p:cNvPr>
          <p:cNvPicPr>
            <a:picLocks noChangeAspect="1"/>
          </p:cNvPicPr>
          <p:nvPr/>
        </p:nvPicPr>
        <p:blipFill rotWithShape="1">
          <a:blip r:embed="rId2"/>
          <a:srcRect l="10104" r="32075"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97604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5"/>
          <p:cNvSpPr txBox="1">
            <a:spLocks noGrp="1"/>
          </p:cNvSpPr>
          <p:nvPr>
            <p:ph type="title"/>
          </p:nvPr>
        </p:nvSpPr>
        <p:spPr>
          <a:xfrm>
            <a:off x="628650" y="273843"/>
            <a:ext cx="3938487" cy="1355479"/>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4400" b="1"/>
              <a:t>INTRODUCTION</a:t>
            </a:r>
          </a:p>
        </p:txBody>
      </p:sp>
      <p:sp>
        <p:nvSpPr>
          <p:cNvPr id="76" name="Google Shape;76;p15"/>
          <p:cNvSpPr txBox="1"/>
          <p:nvPr/>
        </p:nvSpPr>
        <p:spPr>
          <a:xfrm>
            <a:off x="477297" y="1668026"/>
            <a:ext cx="4089840" cy="3475474"/>
          </a:xfrm>
          <a:prstGeom prst="rect">
            <a:avLst/>
          </a:prstGeom>
        </p:spPr>
        <p:txBody>
          <a:bodyPr spcFirstLastPara="1" vert="horz" lIns="91440" tIns="45720" rIns="91440" bIns="45720" rtlCol="0" anchorCtr="0">
            <a:noAutofit/>
          </a:bodyPr>
          <a:lstStyle/>
          <a:p>
            <a:pPr lvl="0" defTabSz="914400">
              <a:lnSpc>
                <a:spcPct val="90000"/>
              </a:lnSpc>
              <a:spcBef>
                <a:spcPts val="0"/>
              </a:spcBef>
              <a:spcAft>
                <a:spcPts val="600"/>
              </a:spcAft>
            </a:pPr>
            <a:r>
              <a:rPr lang="en-US" sz="1100" dirty="0">
                <a:sym typeface="Roboto"/>
              </a:rPr>
              <a:t>The comprehensive datasets that we have been using for our research contain information on all the reviews of British Airways from March 2016 to October 2023, and now we are set to discover some critical ideas with their help. It will enable us to understand those who are most satisfied with BA services and what aspects of these offerings resonate the best among various segments such as business travelers, leisure travelers, families or solo travelers. </a:t>
            </a:r>
          </a:p>
          <a:p>
            <a:pPr lvl="0" defTabSz="914400">
              <a:lnSpc>
                <a:spcPct val="90000"/>
              </a:lnSpc>
              <a:spcBef>
                <a:spcPts val="0"/>
              </a:spcBef>
              <a:spcAft>
                <a:spcPts val="600"/>
              </a:spcAft>
            </a:pPr>
            <a:endParaRPr lang="en-US" sz="1100" dirty="0">
              <a:sym typeface="Roboto"/>
            </a:endParaRPr>
          </a:p>
          <a:p>
            <a:pPr lvl="0" defTabSz="914400">
              <a:lnSpc>
                <a:spcPct val="90000"/>
              </a:lnSpc>
              <a:spcBef>
                <a:spcPts val="0"/>
              </a:spcBef>
              <a:spcAft>
                <a:spcPts val="600"/>
              </a:spcAft>
            </a:pPr>
            <a:r>
              <a:rPr lang="en-US" sz="1100" dirty="0">
                <a:sym typeface="Roboto"/>
              </a:rPr>
              <a:t>This analysis seeks to identify strengths and areas for improvement in the airline’s services, as well as determine which target audience would be most responsive towards future marketing initiatives. The insights provided by our data can give answers to these important questions; hence improve customer experience in BA through improved service delivery thus enhancing its reputation.</a:t>
            </a:r>
          </a:p>
        </p:txBody>
      </p:sp>
      <p:pic>
        <p:nvPicPr>
          <p:cNvPr id="87" name="Picture 86" descr="Digital financial graph">
            <a:extLst>
              <a:ext uri="{FF2B5EF4-FFF2-40B4-BE49-F238E27FC236}">
                <a16:creationId xmlns:a16="http://schemas.microsoft.com/office/drawing/2014/main" id="{40688F07-5BC8-E020-E515-01DB349C4EDC}"/>
              </a:ext>
            </a:extLst>
          </p:cNvPr>
          <p:cNvPicPr>
            <a:picLocks noChangeAspect="1"/>
          </p:cNvPicPr>
          <p:nvPr/>
        </p:nvPicPr>
        <p:blipFill rotWithShape="1">
          <a:blip r:embed="rId3"/>
          <a:srcRect l="33189" r="17903"/>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Plane on tarmac">
            <a:extLst>
              <a:ext uri="{FF2B5EF4-FFF2-40B4-BE49-F238E27FC236}">
                <a16:creationId xmlns:a16="http://schemas.microsoft.com/office/drawing/2014/main" id="{A87AE266-5ABC-C0F9-1F18-081D5408DC09}"/>
              </a:ext>
            </a:extLst>
          </p:cNvPr>
          <p:cNvPicPr>
            <a:picLocks noChangeAspect="1"/>
          </p:cNvPicPr>
          <p:nvPr/>
        </p:nvPicPr>
        <p:blipFill rotWithShape="1">
          <a:blip r:embed="rId3"/>
          <a:srcRect l="5884"/>
          <a:stretch/>
        </p:blipFill>
        <p:spPr>
          <a:xfrm>
            <a:off x="2480378" y="10"/>
            <a:ext cx="6663620" cy="5143490"/>
          </a:xfrm>
          <a:prstGeom prst="rect">
            <a:avLst/>
          </a:prstGeom>
        </p:spPr>
      </p:pic>
      <p:sp>
        <p:nvSpPr>
          <p:cNvPr id="117" name="Rectangle 1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Google Shape;81;p16"/>
          <p:cNvSpPr txBox="1">
            <a:spLocks noGrp="1"/>
          </p:cNvSpPr>
          <p:nvPr>
            <p:ph type="title"/>
          </p:nvPr>
        </p:nvSpPr>
        <p:spPr>
          <a:xfrm>
            <a:off x="104034" y="-372330"/>
            <a:ext cx="3391258" cy="1687202"/>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000" b="1" dirty="0"/>
              <a:t>OBJECTIVE</a:t>
            </a:r>
          </a:p>
        </p:txBody>
      </p:sp>
      <p:sp>
        <p:nvSpPr>
          <p:cNvPr id="82" name="Google Shape;82;p16"/>
          <p:cNvSpPr txBox="1"/>
          <p:nvPr/>
        </p:nvSpPr>
        <p:spPr>
          <a:xfrm>
            <a:off x="153313" y="865121"/>
            <a:ext cx="4232522" cy="4095636"/>
          </a:xfrm>
          <a:prstGeom prst="rect">
            <a:avLst/>
          </a:prstGeom>
        </p:spPr>
        <p:txBody>
          <a:bodyPr spcFirstLastPara="1" vert="horz" lIns="91440" tIns="45720" rIns="91440" bIns="45720" rtlCol="0" anchorCtr="0">
            <a:noAutofit/>
          </a:bodyPr>
          <a:lstStyle/>
          <a:p>
            <a:pPr marL="0" lvl="0" indent="-228600" defTabSz="914400">
              <a:lnSpc>
                <a:spcPct val="90000"/>
              </a:lnSpc>
              <a:spcBef>
                <a:spcPts val="0"/>
              </a:spcBef>
              <a:spcAft>
                <a:spcPts val="600"/>
              </a:spcAft>
              <a:buFont typeface="Arial" panose="020B0604020202020204" pitchFamily="34" charset="0"/>
              <a:buChar char="•"/>
            </a:pPr>
            <a:r>
              <a:rPr lang="en-US" sz="1200" dirty="0">
                <a:sym typeface="Roboto"/>
              </a:rPr>
              <a:t>The project focuses on detailed analysis and visualization of feedback from customers about British Airways’ service delivery. With painstaking data collection and disaggregation across various categories such as food, entertainment, seat comfort, staff service, aircraft type and geographical region – this project will show how these various aspects have fared over time. Additionally, data has been organized by month so that one can analyze trends and seasonal changes in customer satisfaction. This kind of thorough dissection helps identify where the airline does well or not well enough thus giving a precise direction for targeted improvement efforts.</a:t>
            </a:r>
          </a:p>
          <a:p>
            <a:pPr marL="0" lvl="0" indent="-228600" defTabSz="914400">
              <a:lnSpc>
                <a:spcPct val="90000"/>
              </a:lnSpc>
              <a:spcBef>
                <a:spcPts val="0"/>
              </a:spcBef>
              <a:spcAft>
                <a:spcPts val="600"/>
              </a:spcAft>
              <a:buFont typeface="Arial" panose="020B0604020202020204" pitchFamily="34" charset="0"/>
              <a:buChar char="•"/>
            </a:pPr>
            <a:r>
              <a:rPr lang="en-US" sz="1200" dirty="0">
                <a:sym typeface="Roboto"/>
              </a:rPr>
              <a:t>This project ultimately aims at establishing a feedback loop for continuous improvement within British Airways. The airline can then be able to make informed decisions that improve quality of its services through integrating customer feedback into strategic planning systems. As a result, this is also expected to increase customer satisfaction leading to more loyal passengers which is desired by airlines globally Visuals serve as a way not only for internal evaluation but also transparent communication with customers on how their opinion was used in order to implement visible improvements. Such proactive approach toward customer support aims at creating a virtuous cycle whereby better services result in more satisfaction and increased client retention.</a:t>
            </a:r>
          </a:p>
          <a:p>
            <a:pPr marL="0" lvl="0" indent="-228600" defTabSz="914400">
              <a:lnSpc>
                <a:spcPct val="90000"/>
              </a:lnSpc>
              <a:spcBef>
                <a:spcPts val="0"/>
              </a:spcBef>
              <a:spcAft>
                <a:spcPts val="600"/>
              </a:spcAft>
              <a:buFont typeface="Arial" panose="020B0604020202020204" pitchFamily="34" charset="0"/>
              <a:buChar char="•"/>
            </a:pPr>
            <a:endParaRPr lang="en-US" sz="1200" dirty="0">
              <a:sym typeface="Roboto"/>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7"/>
          <p:cNvSpPr txBox="1">
            <a:spLocks noGrp="1"/>
          </p:cNvSpPr>
          <p:nvPr>
            <p:ph type="title"/>
          </p:nvPr>
        </p:nvSpPr>
        <p:spPr>
          <a:xfrm>
            <a:off x="1037673" y="261648"/>
            <a:ext cx="7288583" cy="1182335"/>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000" kern="1200">
                <a:solidFill>
                  <a:srgbClr val="FFFFFF"/>
                </a:solidFill>
                <a:latin typeface="+mj-lt"/>
                <a:ea typeface="+mj-ea"/>
                <a:cs typeface="+mj-cs"/>
              </a:rPr>
              <a:t>IMPACT</a:t>
            </a:r>
          </a:p>
        </p:txBody>
      </p:sp>
      <p:graphicFrame>
        <p:nvGraphicFramePr>
          <p:cNvPr id="90" name="Google Shape;88;p17">
            <a:extLst>
              <a:ext uri="{FF2B5EF4-FFF2-40B4-BE49-F238E27FC236}">
                <a16:creationId xmlns:a16="http://schemas.microsoft.com/office/drawing/2014/main" id="{56FEE797-B97D-163A-A34E-E837441726DF}"/>
              </a:ext>
            </a:extLst>
          </p:cNvPr>
          <p:cNvGraphicFramePr/>
          <p:nvPr>
            <p:extLst>
              <p:ext uri="{D42A27DB-BD31-4B8C-83A1-F6EECF244321}">
                <p14:modId xmlns:p14="http://schemas.microsoft.com/office/powerpoint/2010/main" val="1692307313"/>
              </p:ext>
            </p:extLst>
          </p:nvPr>
        </p:nvGraphicFramePr>
        <p:xfrm>
          <a:off x="-191641" y="1500273"/>
          <a:ext cx="9001639" cy="354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pty aeroplane seats">
            <a:extLst>
              <a:ext uri="{FF2B5EF4-FFF2-40B4-BE49-F238E27FC236}">
                <a16:creationId xmlns:a16="http://schemas.microsoft.com/office/drawing/2014/main" id="{991B98DA-C574-6F9F-7C6C-0D05F6714FF9}"/>
              </a:ext>
            </a:extLst>
          </p:cNvPr>
          <p:cNvPicPr>
            <a:picLocks noChangeAspect="1"/>
          </p:cNvPicPr>
          <p:nvPr/>
        </p:nvPicPr>
        <p:blipFill rotWithShape="1">
          <a:blip r:embed="rId2">
            <a:alphaModFix amt="50000"/>
          </a:blip>
          <a:srcRect t="5909" r="-1" b="9800"/>
          <a:stretch/>
        </p:blipFill>
        <p:spPr>
          <a:xfrm>
            <a:off x="20" y="10"/>
            <a:ext cx="9143980" cy="5143490"/>
          </a:xfrm>
          <a:prstGeom prst="rect">
            <a:avLst/>
          </a:prstGeom>
        </p:spPr>
      </p:pic>
      <p:sp>
        <p:nvSpPr>
          <p:cNvPr id="2" name="Title 1">
            <a:extLst>
              <a:ext uri="{FF2B5EF4-FFF2-40B4-BE49-F238E27FC236}">
                <a16:creationId xmlns:a16="http://schemas.microsoft.com/office/drawing/2014/main" id="{F4F85D8D-885E-678A-5244-77449BC594E0}"/>
              </a:ext>
            </a:extLst>
          </p:cNvPr>
          <p:cNvSpPr>
            <a:spLocks noGrp="1"/>
          </p:cNvSpPr>
          <p:nvPr>
            <p:ph type="title"/>
          </p:nvPr>
        </p:nvSpPr>
        <p:spPr>
          <a:xfrm>
            <a:off x="1143000" y="841772"/>
            <a:ext cx="6858000" cy="2297430"/>
          </a:xfrm>
        </p:spPr>
        <p:txBody>
          <a:bodyPr vert="horz" lIns="91440" tIns="45720" rIns="91440" bIns="45720" rtlCol="0" anchor="b">
            <a:normAutofit/>
          </a:bodyPr>
          <a:lstStyle/>
          <a:p>
            <a:pPr algn="ctr" defTabSz="914400"/>
            <a:r>
              <a:rPr lang="en-US" sz="5000">
                <a:solidFill>
                  <a:schemeClr val="bg1"/>
                </a:solidFill>
              </a:rPr>
              <a:t>FINDING AND RESULTS</a:t>
            </a:r>
            <a:endParaRPr lang="en-US" sz="5000" dirty="0">
              <a:solidFill>
                <a:schemeClr val="bg1"/>
              </a:solidFill>
            </a:endParaRP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3276467"/>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83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7325841-84F9-4C44-B6E8-7FB5C33A5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3" name="Rectangle 22">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385DA75-FBE8-4DA0-EAD7-6F99F93D200B}"/>
              </a:ext>
            </a:extLst>
          </p:cNvPr>
          <p:cNvSpPr txBox="1"/>
          <p:nvPr/>
        </p:nvSpPr>
        <p:spPr>
          <a:xfrm>
            <a:off x="4336555" y="720021"/>
            <a:ext cx="914400" cy="914400"/>
          </a:xfrm>
          <a:prstGeom prst="rect">
            <a:avLst/>
          </a:prstGeom>
          <a:noFill/>
        </p:spPr>
        <p:txBody>
          <a:bodyPr wrap="square" rtlCol="0">
            <a:spAutoFit/>
          </a:bodyPr>
          <a:lstStyle/>
          <a:p>
            <a:endParaRPr lang="en-US" dirty="0"/>
          </a:p>
        </p:txBody>
      </p:sp>
      <p:pic>
        <p:nvPicPr>
          <p:cNvPr id="3" name="Picture 2" descr="Output image">
            <a:extLst>
              <a:ext uri="{FF2B5EF4-FFF2-40B4-BE49-F238E27FC236}">
                <a16:creationId xmlns:a16="http://schemas.microsoft.com/office/drawing/2014/main" id="{442A8B18-B7DF-C22D-2D7A-1B424B05C9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 y="0"/>
            <a:ext cx="4675335" cy="4423479"/>
          </a:xfrm>
          <a:prstGeom prst="rect">
            <a:avLst/>
          </a:prstGeom>
          <a:noFill/>
          <a:ln>
            <a:noFill/>
          </a:ln>
        </p:spPr>
      </p:pic>
      <p:sp>
        <p:nvSpPr>
          <p:cNvPr id="5" name="TextBox 4">
            <a:extLst>
              <a:ext uri="{FF2B5EF4-FFF2-40B4-BE49-F238E27FC236}">
                <a16:creationId xmlns:a16="http://schemas.microsoft.com/office/drawing/2014/main" id="{7DD6D7E4-2289-45D8-B667-D2F26E9340D9}"/>
              </a:ext>
            </a:extLst>
          </p:cNvPr>
          <p:cNvSpPr txBox="1"/>
          <p:nvPr/>
        </p:nvSpPr>
        <p:spPr>
          <a:xfrm>
            <a:off x="69847" y="4423479"/>
            <a:ext cx="4745182" cy="907941"/>
          </a:xfrm>
          <a:prstGeom prst="rect">
            <a:avLst/>
          </a:prstGeom>
          <a:noFill/>
        </p:spPr>
        <p:txBody>
          <a:bodyPr wrap="square" rtlCol="0">
            <a:spAutoFit/>
          </a:bodyPr>
          <a:lstStyle/>
          <a:p>
            <a:pPr defTabSz="246888">
              <a:spcAft>
                <a:spcPts val="600"/>
              </a:spcAft>
            </a:pPr>
            <a:r>
              <a:rPr lang="en-US" sz="1200" kern="100" dirty="0">
                <a:latin typeface="Aptos" panose="020B0004020202020204" pitchFamily="34" charset="0"/>
                <a:ea typeface="+mn-ea"/>
                <a:cs typeface="Times New Roman" panose="02020603050405020304" pitchFamily="18" charset="0"/>
              </a:rPr>
              <a:t>The United Kingdom has majority of reviews while all other countries contribute much lesser percentages with United States being second largest contributor.</a:t>
            </a:r>
          </a:p>
          <a:p>
            <a:pPr>
              <a:spcAft>
                <a:spcPts val="600"/>
              </a:spcAft>
            </a:pPr>
            <a:endParaRPr lang="en-US" sz="1200" dirty="0"/>
          </a:p>
        </p:txBody>
      </p:sp>
      <p:graphicFrame>
        <p:nvGraphicFramePr>
          <p:cNvPr id="12" name="TextBox 9">
            <a:extLst>
              <a:ext uri="{FF2B5EF4-FFF2-40B4-BE49-F238E27FC236}">
                <a16:creationId xmlns:a16="http://schemas.microsoft.com/office/drawing/2014/main" id="{C7D47830-3A5B-4F8C-2DC6-79882676802B}"/>
              </a:ext>
            </a:extLst>
          </p:cNvPr>
          <p:cNvGraphicFramePr/>
          <p:nvPr>
            <p:extLst>
              <p:ext uri="{D42A27DB-BD31-4B8C-83A1-F6EECF244321}">
                <p14:modId xmlns:p14="http://schemas.microsoft.com/office/powerpoint/2010/main" val="1513464259"/>
              </p:ext>
            </p:extLst>
          </p:nvPr>
        </p:nvGraphicFramePr>
        <p:xfrm>
          <a:off x="4815029" y="914400"/>
          <a:ext cx="4259124" cy="42818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1E959E8C-7DEC-A7E7-B35E-1CD8FF6DA09B}"/>
              </a:ext>
            </a:extLst>
          </p:cNvPr>
          <p:cNvSpPr txBox="1"/>
          <p:nvPr/>
        </p:nvSpPr>
        <p:spPr>
          <a:xfrm>
            <a:off x="4745183" y="842481"/>
            <a:ext cx="3561474" cy="369332"/>
          </a:xfrm>
          <a:prstGeom prst="rect">
            <a:avLst/>
          </a:prstGeom>
          <a:noFill/>
        </p:spPr>
        <p:txBody>
          <a:bodyPr wrap="square" rtlCol="0">
            <a:spAutoFit/>
          </a:bodyPr>
          <a:lstStyle/>
          <a:p>
            <a:r>
              <a:rPr lang="en-US" dirty="0"/>
              <a:t>ACTION PLAN:</a:t>
            </a:r>
          </a:p>
        </p:txBody>
      </p:sp>
      <p:sp>
        <p:nvSpPr>
          <p:cNvPr id="16" name="TextBox 15">
            <a:extLst>
              <a:ext uri="{FF2B5EF4-FFF2-40B4-BE49-F238E27FC236}">
                <a16:creationId xmlns:a16="http://schemas.microsoft.com/office/drawing/2014/main" id="{3FE0FF5E-96E2-9D61-833B-B50F29D03AE5}"/>
              </a:ext>
            </a:extLst>
          </p:cNvPr>
          <p:cNvSpPr txBox="1"/>
          <p:nvPr/>
        </p:nvSpPr>
        <p:spPr>
          <a:xfrm>
            <a:off x="4888523" y="241308"/>
            <a:ext cx="4185629" cy="461665"/>
          </a:xfrm>
          <a:prstGeom prst="rect">
            <a:avLst/>
          </a:prstGeom>
          <a:noFill/>
        </p:spPr>
        <p:txBody>
          <a:bodyPr wrap="square" rtlCol="0">
            <a:spAutoFit/>
          </a:bodyPr>
          <a:lstStyle/>
          <a:p>
            <a:r>
              <a:rPr lang="en-US" sz="2400" b="1" u="sng" dirty="0">
                <a:solidFill>
                  <a:schemeClr val="accent1">
                    <a:lumMod val="50000"/>
                  </a:schemeClr>
                </a:solidFill>
              </a:rPr>
              <a:t>REVIEWS BY COUNTRIES</a:t>
            </a:r>
          </a:p>
        </p:txBody>
      </p:sp>
    </p:spTree>
    <p:extLst>
      <p:ext uri="{BB962C8B-B14F-4D97-AF65-F5344CB8AC3E}">
        <p14:creationId xmlns:p14="http://schemas.microsoft.com/office/powerpoint/2010/main" val="34125826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E85B-67F7-E275-268D-4D45CA520068}"/>
              </a:ext>
            </a:extLst>
          </p:cNvPr>
          <p:cNvSpPr>
            <a:spLocks noGrp="1"/>
          </p:cNvSpPr>
          <p:nvPr>
            <p:ph type="title"/>
          </p:nvPr>
        </p:nvSpPr>
        <p:spPr>
          <a:xfrm>
            <a:off x="5774872" y="846070"/>
            <a:ext cx="3222174" cy="1510687"/>
          </a:xfrm>
        </p:spPr>
        <p:txBody>
          <a:bodyPr vert="horz" lIns="91440" tIns="45720" rIns="91440" bIns="45720" rtlCol="0" anchor="t">
            <a:normAutofit/>
          </a:bodyPr>
          <a:lstStyle/>
          <a:p>
            <a:pPr defTabSz="914400"/>
            <a:r>
              <a:rPr lang="en-US" sz="1200" kern="1200" dirty="0">
                <a:effectLst/>
                <a:latin typeface="+mn-lt"/>
                <a:ea typeface="+mj-ea"/>
                <a:cs typeface="+mj-cs"/>
              </a:rPr>
              <a:t>This is evidenced by Cabin Staff Service which gained highest average rating showing high satisfaction in this category while Entertainment had lowest average rating suggesting low satisfaction level.</a:t>
            </a:r>
            <a:br>
              <a:rPr lang="en-US" sz="1200" kern="1200" dirty="0">
                <a:effectLst/>
                <a:latin typeface="+mn-lt"/>
                <a:ea typeface="+mj-ea"/>
                <a:cs typeface="+mj-cs"/>
              </a:rPr>
            </a:br>
            <a:endParaRPr lang="en-US" sz="1200" kern="1200" dirty="0">
              <a:latin typeface="+mn-lt"/>
              <a:ea typeface="+mj-ea"/>
              <a:cs typeface="+mj-cs"/>
            </a:endParaRPr>
          </a:p>
        </p:txBody>
      </p:sp>
      <p:sp>
        <p:nvSpPr>
          <p:cNvPr id="71" name="Rectangle 7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82342" cy="51435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utput image">
            <a:extLst>
              <a:ext uri="{FF2B5EF4-FFF2-40B4-BE49-F238E27FC236}">
                <a16:creationId xmlns:a16="http://schemas.microsoft.com/office/drawing/2014/main" id="{F7BF3B3B-05DE-79FC-C6B9-98F2ED7ED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01926" y="315685"/>
            <a:ext cx="4989917" cy="4631872"/>
          </a:xfrm>
          <a:prstGeom prst="rect">
            <a:avLst/>
          </a:prstGeom>
          <a:noFill/>
        </p:spPr>
      </p:pic>
      <p:cxnSp>
        <p:nvCxnSpPr>
          <p:cNvPr id="73" name="Straight Connector 7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A4C745-D006-AD6B-BD6E-8807A3B3633D}"/>
              </a:ext>
            </a:extLst>
          </p:cNvPr>
          <p:cNvSpPr txBox="1"/>
          <p:nvPr/>
        </p:nvSpPr>
        <p:spPr>
          <a:xfrm>
            <a:off x="5774871" y="2356757"/>
            <a:ext cx="3314705" cy="28683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dirty="0"/>
              <a:t>Reward and learn from top-performing cabin crew.</a:t>
            </a:r>
          </a:p>
          <a:p>
            <a:pPr indent="-228600" defTabSz="914400">
              <a:lnSpc>
                <a:spcPct val="90000"/>
              </a:lnSpc>
              <a:spcAft>
                <a:spcPts val="600"/>
              </a:spcAft>
              <a:buFont typeface="Arial" panose="020B0604020202020204" pitchFamily="34" charset="0"/>
              <a:buChar char="•"/>
            </a:pPr>
            <a:r>
              <a:rPr lang="en-US" sz="1500" dirty="0"/>
              <a:t>Conduct a survey to know customer preferences and update the in-flight entertainment library with new movies, TV shows, games, music among other things.</a:t>
            </a:r>
          </a:p>
          <a:p>
            <a:pPr indent="-228600" defTabSz="914400">
              <a:lnSpc>
                <a:spcPct val="90000"/>
              </a:lnSpc>
              <a:spcAft>
                <a:spcPts val="600"/>
              </a:spcAft>
              <a:buFont typeface="Arial" panose="020B0604020202020204" pitchFamily="34" charset="0"/>
              <a:buChar char="•"/>
            </a:pPr>
            <a:r>
              <a:rPr lang="en-US" sz="1500" dirty="0"/>
              <a:t>Collaborate with chefs for more variety of food; offer pre-orders.</a:t>
            </a:r>
          </a:p>
          <a:p>
            <a:pPr indent="-228600" defTabSz="914400">
              <a:lnSpc>
                <a:spcPct val="90000"/>
              </a:lnSpc>
              <a:spcAft>
                <a:spcPts val="600"/>
              </a:spcAft>
              <a:buFont typeface="Arial" panose="020B0604020202020204" pitchFamily="34" charset="0"/>
              <a:buChar char="•"/>
            </a:pPr>
            <a:r>
              <a:rPr lang="en-US" sz="1500" dirty="0"/>
              <a:t>Enhance seat ergonomics; raise legroom.</a:t>
            </a:r>
          </a:p>
        </p:txBody>
      </p:sp>
      <p:sp>
        <p:nvSpPr>
          <p:cNvPr id="5" name="AutoShape 2" descr="Uploaded image">
            <a:extLst>
              <a:ext uri="{FF2B5EF4-FFF2-40B4-BE49-F238E27FC236}">
                <a16:creationId xmlns:a16="http://schemas.microsoft.com/office/drawing/2014/main" id="{5BF021D3-BEC9-3B67-A325-32C9D1D8120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8C0CB404-B163-57AA-17D6-36F0D325DF9D}"/>
              </a:ext>
            </a:extLst>
          </p:cNvPr>
          <p:cNvSpPr txBox="1"/>
          <p:nvPr/>
        </p:nvSpPr>
        <p:spPr>
          <a:xfrm>
            <a:off x="5774873" y="1856797"/>
            <a:ext cx="3129642" cy="400110"/>
          </a:xfrm>
          <a:prstGeom prst="rect">
            <a:avLst/>
          </a:prstGeom>
          <a:noFill/>
        </p:spPr>
        <p:txBody>
          <a:bodyPr wrap="square" rtlCol="0">
            <a:spAutoFit/>
          </a:bodyPr>
          <a:lstStyle/>
          <a:p>
            <a:pPr algn="ctr"/>
            <a:r>
              <a:rPr lang="en-US" sz="2000" b="1" dirty="0">
                <a:solidFill>
                  <a:srgbClr val="FF0000"/>
                </a:solidFill>
              </a:rPr>
              <a:t>ACTIONS TO TAKE</a:t>
            </a:r>
          </a:p>
        </p:txBody>
      </p:sp>
      <p:sp>
        <p:nvSpPr>
          <p:cNvPr id="20" name="TextBox 19">
            <a:extLst>
              <a:ext uri="{FF2B5EF4-FFF2-40B4-BE49-F238E27FC236}">
                <a16:creationId xmlns:a16="http://schemas.microsoft.com/office/drawing/2014/main" id="{488F3A10-8133-F11C-5FD6-28A162C75FB9}"/>
              </a:ext>
            </a:extLst>
          </p:cNvPr>
          <p:cNvSpPr txBox="1"/>
          <p:nvPr/>
        </p:nvSpPr>
        <p:spPr>
          <a:xfrm>
            <a:off x="5845125" y="260252"/>
            <a:ext cx="3059390" cy="369332"/>
          </a:xfrm>
          <a:prstGeom prst="rect">
            <a:avLst/>
          </a:prstGeom>
          <a:noFill/>
        </p:spPr>
        <p:txBody>
          <a:bodyPr wrap="square" rtlCol="0">
            <a:spAutoFit/>
          </a:bodyPr>
          <a:lstStyle/>
          <a:p>
            <a:r>
              <a:rPr lang="en-US" dirty="0"/>
              <a:t>OVERALL RATINGS</a:t>
            </a:r>
          </a:p>
        </p:txBody>
      </p:sp>
    </p:spTree>
    <p:extLst>
      <p:ext uri="{BB962C8B-B14F-4D97-AF65-F5344CB8AC3E}">
        <p14:creationId xmlns:p14="http://schemas.microsoft.com/office/powerpoint/2010/main" val="4772037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Output image">
            <a:extLst>
              <a:ext uri="{FF2B5EF4-FFF2-40B4-BE49-F238E27FC236}">
                <a16:creationId xmlns:a16="http://schemas.microsoft.com/office/drawing/2014/main" id="{02D95987-4E88-D0FD-3370-4966742D623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63" y="76858"/>
            <a:ext cx="8909364" cy="4384306"/>
          </a:xfrm>
          <a:prstGeom prst="rect">
            <a:avLst/>
          </a:prstGeom>
          <a:noFill/>
          <a:ln>
            <a:noFill/>
          </a:ln>
        </p:spPr>
      </p:pic>
      <p:sp>
        <p:nvSpPr>
          <p:cNvPr id="3" name="TextBox 2">
            <a:extLst>
              <a:ext uri="{FF2B5EF4-FFF2-40B4-BE49-F238E27FC236}">
                <a16:creationId xmlns:a16="http://schemas.microsoft.com/office/drawing/2014/main" id="{C6450D1A-11DD-F631-5B1C-438AFCC074AF}"/>
              </a:ext>
            </a:extLst>
          </p:cNvPr>
          <p:cNvSpPr txBox="1"/>
          <p:nvPr/>
        </p:nvSpPr>
        <p:spPr>
          <a:xfrm>
            <a:off x="145473" y="4461164"/>
            <a:ext cx="9088582" cy="830997"/>
          </a:xfrm>
          <a:prstGeom prst="rect">
            <a:avLst/>
          </a:prstGeom>
          <a:noFill/>
        </p:spPr>
        <p:txBody>
          <a:bodyPr wrap="square" rtlCol="0">
            <a:spAutoFit/>
          </a:bodyPr>
          <a:lstStyle/>
          <a:p>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figure implies that there was perhaps some initial decline in satisfaction at first followed by an overall trend or stability in customer ratings across most categories except a sharp decline in Entertainment shown in 2022.Thus Cabin Staff Service consistently receives highest ratings whereas Entertainment generally gets reported lowest.</a:t>
            </a:r>
          </a:p>
          <a:p>
            <a:endParaRPr lang="en-US" sz="1200" dirty="0">
              <a:solidFill>
                <a:schemeClr val="bg1"/>
              </a:solidFill>
            </a:endParaRPr>
          </a:p>
        </p:txBody>
      </p:sp>
    </p:spTree>
    <p:extLst>
      <p:ext uri="{BB962C8B-B14F-4D97-AF65-F5344CB8AC3E}">
        <p14:creationId xmlns:p14="http://schemas.microsoft.com/office/powerpoint/2010/main" val="7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834</TotalTime>
  <Words>2162</Words>
  <Application>Microsoft Office PowerPoint</Application>
  <PresentationFormat>On-screen Show (16:9)</PresentationFormat>
  <Paragraphs>116</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Aptos</vt:lpstr>
      <vt:lpstr>Avenir Next LT Pro</vt:lpstr>
      <vt:lpstr>Roboto</vt:lpstr>
      <vt:lpstr>Calibri Light</vt:lpstr>
      <vt:lpstr>Office 2013 - 2022 Theme</vt:lpstr>
      <vt:lpstr>Group-5 Final Presentation </vt:lpstr>
      <vt:lpstr>Visualizing British Airways Customer Reviews</vt:lpstr>
      <vt:lpstr>INTRODUCTION</vt:lpstr>
      <vt:lpstr>OBJECTIVE</vt:lpstr>
      <vt:lpstr>IMPACT</vt:lpstr>
      <vt:lpstr>FINDING AND RESULTS</vt:lpstr>
      <vt:lpstr>PowerPoint Presentation</vt:lpstr>
      <vt:lpstr>This is evidenced by Cabin Staff Service which gained highest average rating showing high satisfaction in this category while Entertainment had lowest average rating suggesting low satisfaction level. </vt:lpstr>
      <vt:lpstr>PowerPoint Presentation</vt:lpstr>
      <vt:lpstr>PowerPoint Presentation</vt:lpstr>
      <vt:lpstr>PowerPoint Presentation</vt:lpstr>
      <vt:lpstr> SWOT ANALYSIS FOR TRAVELLER TYPE: Strengths - Economy Class appeals across a broad spectrum. - Business Class is preferred by business travellers.  Weaknesses - First Class does not have much appeal to many people. - Premium Economy does not fully serve the family and couple demographics.  Opportunities  - Target Premium Economy at families and couples. - An opportunity to upgrade solo travellers.  Threats  - Competitors can give better value. - Changes in economic conditions might push more people towards low-cost options.  Actions  - Review First Class offering. - Market the benefits of Premium Economy to target segments. - Personalized promotions for solo travelers. - Maintain high standards in Business Class.</vt:lpstr>
      <vt:lpstr>PowerPoint Presentation</vt:lpstr>
      <vt:lpstr>DIFFERENT TYPES OF SEAT</vt:lpstr>
      <vt:lpstr>PowerPoint Presentation</vt:lpstr>
      <vt:lpstr>PowerPoint Presentation</vt:lpstr>
      <vt:lpstr>Weaknesses  - Economy class has also been found to have the poorest rate in all services.  - Food and Beverages have scored poorly in higher classes. </vt:lpstr>
      <vt:lpstr>PowerPoint Presentation</vt:lpstr>
      <vt:lpstr>AREAS OF IMPROVEMENT  for different seat type </vt:lpstr>
      <vt:lpstr>Advertising Strategies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Group-5 Final Presentation </dc:title>
  <cp:lastModifiedBy>Sakshi Jadhav</cp:lastModifiedBy>
  <cp:revision>29</cp:revision>
  <dcterms:modified xsi:type="dcterms:W3CDTF">2024-04-25T03:54:06Z</dcterms:modified>
</cp:coreProperties>
</file>